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6" r:id="rId4"/>
    <p:sldId id="258" r:id="rId5"/>
    <p:sldId id="259" r:id="rId6"/>
    <p:sldId id="264" r:id="rId7"/>
    <p:sldId id="265" r:id="rId8"/>
    <p:sldId id="274" r:id="rId9"/>
    <p:sldId id="275" r:id="rId10"/>
    <p:sldId id="276" r:id="rId11"/>
    <p:sldId id="277" r:id="rId12"/>
    <p:sldId id="279" r:id="rId13"/>
    <p:sldId id="278" r:id="rId14"/>
    <p:sldId id="260" r:id="rId15"/>
    <p:sldId id="261" r:id="rId16"/>
    <p:sldId id="262" r:id="rId17"/>
    <p:sldId id="263" r:id="rId18"/>
    <p:sldId id="271" r:id="rId19"/>
    <p:sldId id="272" r:id="rId20"/>
    <p:sldId id="267" r:id="rId21"/>
    <p:sldId id="268" r:id="rId22"/>
    <p:sldId id="269" r:id="rId23"/>
    <p:sldId id="27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168A7-AC3D-4B16-B227-E955B47B6732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2DDBD3-402D-4030-89D9-B481B1EC1086}">
      <dgm:prSet phldrT="[Text]"/>
      <dgm:spPr>
        <a:solidFill>
          <a:srgbClr val="00B05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dirty="0"/>
            <a:t>FORMULATION</a:t>
          </a:r>
        </a:p>
      </dgm:t>
    </dgm:pt>
    <dgm:pt modelId="{A010C6C4-0665-4F35-B69B-AA30DD4AC23A}" type="parTrans" cxnId="{6D83B11B-4ABD-43EB-B653-F202EF705D9A}">
      <dgm:prSet/>
      <dgm:spPr/>
      <dgm:t>
        <a:bodyPr/>
        <a:lstStyle/>
        <a:p>
          <a:endParaRPr lang="en-US"/>
        </a:p>
      </dgm:t>
    </dgm:pt>
    <dgm:pt modelId="{EEB5E35E-D318-43C2-87F4-1ECB5EB71123}" type="sibTrans" cxnId="{6D83B11B-4ABD-43EB-B653-F202EF705D9A}">
      <dgm:prSet/>
      <dgm:spPr/>
      <dgm:t>
        <a:bodyPr/>
        <a:lstStyle/>
        <a:p>
          <a:endParaRPr lang="en-US"/>
        </a:p>
      </dgm:t>
    </dgm:pt>
    <dgm:pt modelId="{DCCF970B-8D32-4E05-87D0-F866497FC79F}">
      <dgm:prSet phldrT="[Text]"/>
      <dgm:spPr>
        <a:solidFill>
          <a:srgbClr val="00B050"/>
        </a:solidFill>
        <a:ln>
          <a:solidFill>
            <a:srgbClr val="0070C0"/>
          </a:solidFill>
        </a:ln>
      </dgm:spPr>
      <dgm:t>
        <a:bodyPr/>
        <a:lstStyle/>
        <a:p>
          <a:r>
            <a:rPr lang="en-US" dirty="0"/>
            <a:t>APPROVAL</a:t>
          </a:r>
        </a:p>
      </dgm:t>
    </dgm:pt>
    <dgm:pt modelId="{0D3DD4CB-9EED-43F1-9A9C-BE0449FE4AAD}" type="parTrans" cxnId="{94696D6E-57E0-452E-A838-F2972EB4184C}">
      <dgm:prSet/>
      <dgm:spPr/>
      <dgm:t>
        <a:bodyPr/>
        <a:lstStyle/>
        <a:p>
          <a:endParaRPr lang="en-US"/>
        </a:p>
      </dgm:t>
    </dgm:pt>
    <dgm:pt modelId="{42391A74-903A-4017-9D2D-73E8BC15C8A6}" type="sibTrans" cxnId="{94696D6E-57E0-452E-A838-F2972EB4184C}">
      <dgm:prSet/>
      <dgm:spPr/>
      <dgm:t>
        <a:bodyPr/>
        <a:lstStyle/>
        <a:p>
          <a:endParaRPr lang="en-US"/>
        </a:p>
      </dgm:t>
    </dgm:pt>
    <dgm:pt modelId="{956B78FB-BDD2-4958-8959-446FEBD206ED}">
      <dgm:prSet phldrT="[Text]"/>
      <dgm:spPr>
        <a:solidFill>
          <a:srgbClr val="00B050"/>
        </a:solidFill>
        <a:ln>
          <a:solidFill>
            <a:srgbClr val="0070C0"/>
          </a:solidFill>
        </a:ln>
      </dgm:spPr>
      <dgm:t>
        <a:bodyPr/>
        <a:lstStyle/>
        <a:p>
          <a:r>
            <a:rPr lang="en-US" dirty="0"/>
            <a:t>EXECUTION</a:t>
          </a:r>
        </a:p>
      </dgm:t>
    </dgm:pt>
    <dgm:pt modelId="{BDC5278C-A45D-47BC-9268-90292B707ECB}" type="parTrans" cxnId="{9817FD35-0F69-4091-A9F6-0A0322820AC8}">
      <dgm:prSet/>
      <dgm:spPr/>
      <dgm:t>
        <a:bodyPr/>
        <a:lstStyle/>
        <a:p>
          <a:endParaRPr lang="en-US"/>
        </a:p>
      </dgm:t>
    </dgm:pt>
    <dgm:pt modelId="{89C98DAF-5E3A-4AEC-914D-6A6B16D39D15}" type="sibTrans" cxnId="{9817FD35-0F69-4091-A9F6-0A0322820AC8}">
      <dgm:prSet/>
      <dgm:spPr/>
      <dgm:t>
        <a:bodyPr/>
        <a:lstStyle/>
        <a:p>
          <a:endParaRPr lang="en-US"/>
        </a:p>
      </dgm:t>
    </dgm:pt>
    <dgm:pt modelId="{7DF0247E-CE6E-4222-A685-5612FA8D972C}">
      <dgm:prSet phldrT="[Text]"/>
      <dgm:spPr>
        <a:solidFill>
          <a:srgbClr val="00B050"/>
        </a:solidFill>
        <a:ln>
          <a:solidFill>
            <a:srgbClr val="0070C0"/>
          </a:solidFill>
        </a:ln>
      </dgm:spPr>
      <dgm:t>
        <a:bodyPr/>
        <a:lstStyle/>
        <a:p>
          <a:r>
            <a:rPr lang="en-US" dirty="0"/>
            <a:t>MONITORING &amp; REPORTING </a:t>
          </a:r>
        </a:p>
      </dgm:t>
    </dgm:pt>
    <dgm:pt modelId="{7DB29F68-004C-4316-89CA-205EC75C1C08}" type="parTrans" cxnId="{1401AAA2-C54D-46A3-82F3-4DCA0D92011F}">
      <dgm:prSet/>
      <dgm:spPr/>
      <dgm:t>
        <a:bodyPr/>
        <a:lstStyle/>
        <a:p>
          <a:endParaRPr lang="en-US"/>
        </a:p>
      </dgm:t>
    </dgm:pt>
    <dgm:pt modelId="{EF76A697-7354-4D25-BF2F-98597757041C}" type="sibTrans" cxnId="{1401AAA2-C54D-46A3-82F3-4DCA0D92011F}">
      <dgm:prSet/>
      <dgm:spPr/>
      <dgm:t>
        <a:bodyPr/>
        <a:lstStyle/>
        <a:p>
          <a:endParaRPr lang="en-US"/>
        </a:p>
      </dgm:t>
    </dgm:pt>
    <dgm:pt modelId="{750D6FCB-067D-44EC-BA4F-2CD925A93E80}" type="pres">
      <dgm:prSet presAssocID="{C3E168A7-AC3D-4B16-B227-E955B47B6732}" presName="cycle" presStyleCnt="0">
        <dgm:presLayoutVars>
          <dgm:dir/>
          <dgm:resizeHandles val="exact"/>
        </dgm:presLayoutVars>
      </dgm:prSet>
      <dgm:spPr/>
    </dgm:pt>
    <dgm:pt modelId="{3091B75B-4E6D-4033-AE74-EBE43E26FEBE}" type="pres">
      <dgm:prSet presAssocID="{222DDBD3-402D-4030-89D9-B481B1EC1086}" presName="node" presStyleLbl="node1" presStyleIdx="0" presStyleCnt="4">
        <dgm:presLayoutVars>
          <dgm:bulletEnabled val="1"/>
        </dgm:presLayoutVars>
      </dgm:prSet>
      <dgm:spPr/>
    </dgm:pt>
    <dgm:pt modelId="{BBA51D41-5037-46AC-B4A0-795102B0FCDD}" type="pres">
      <dgm:prSet presAssocID="{222DDBD3-402D-4030-89D9-B481B1EC1086}" presName="spNode" presStyleCnt="0"/>
      <dgm:spPr/>
    </dgm:pt>
    <dgm:pt modelId="{395AB925-1B42-40CD-A1E6-489F44A013BF}" type="pres">
      <dgm:prSet presAssocID="{EEB5E35E-D318-43C2-87F4-1ECB5EB71123}" presName="sibTrans" presStyleLbl="sibTrans1D1" presStyleIdx="0" presStyleCnt="4"/>
      <dgm:spPr/>
    </dgm:pt>
    <dgm:pt modelId="{B8B185B5-7619-4FA7-AB99-2A7CE5B89407}" type="pres">
      <dgm:prSet presAssocID="{DCCF970B-8D32-4E05-87D0-F866497FC79F}" presName="node" presStyleLbl="node1" presStyleIdx="1" presStyleCnt="4">
        <dgm:presLayoutVars>
          <dgm:bulletEnabled val="1"/>
        </dgm:presLayoutVars>
      </dgm:prSet>
      <dgm:spPr/>
    </dgm:pt>
    <dgm:pt modelId="{1BA71858-D6E9-4667-8928-9FCB09961B2B}" type="pres">
      <dgm:prSet presAssocID="{DCCF970B-8D32-4E05-87D0-F866497FC79F}" presName="spNode" presStyleCnt="0"/>
      <dgm:spPr/>
    </dgm:pt>
    <dgm:pt modelId="{BE423B2B-4451-4DD4-AC2F-DBD7BE57534B}" type="pres">
      <dgm:prSet presAssocID="{42391A74-903A-4017-9D2D-73E8BC15C8A6}" presName="sibTrans" presStyleLbl="sibTrans1D1" presStyleIdx="1" presStyleCnt="4"/>
      <dgm:spPr/>
    </dgm:pt>
    <dgm:pt modelId="{753F620E-962C-44F6-B571-42505A7E6326}" type="pres">
      <dgm:prSet presAssocID="{956B78FB-BDD2-4958-8959-446FEBD206ED}" presName="node" presStyleLbl="node1" presStyleIdx="2" presStyleCnt="4">
        <dgm:presLayoutVars>
          <dgm:bulletEnabled val="1"/>
        </dgm:presLayoutVars>
      </dgm:prSet>
      <dgm:spPr/>
    </dgm:pt>
    <dgm:pt modelId="{A87DCCC7-8D48-48E7-B1FD-40BD83D6E6EA}" type="pres">
      <dgm:prSet presAssocID="{956B78FB-BDD2-4958-8959-446FEBD206ED}" presName="spNode" presStyleCnt="0"/>
      <dgm:spPr/>
    </dgm:pt>
    <dgm:pt modelId="{B6E1693E-DBBF-4E5F-935B-4C8D2009266D}" type="pres">
      <dgm:prSet presAssocID="{89C98DAF-5E3A-4AEC-914D-6A6B16D39D15}" presName="sibTrans" presStyleLbl="sibTrans1D1" presStyleIdx="2" presStyleCnt="4"/>
      <dgm:spPr/>
    </dgm:pt>
    <dgm:pt modelId="{DA0A21FB-63ED-4490-A690-3C2BBD578A63}" type="pres">
      <dgm:prSet presAssocID="{7DF0247E-CE6E-4222-A685-5612FA8D972C}" presName="node" presStyleLbl="node1" presStyleIdx="3" presStyleCnt="4">
        <dgm:presLayoutVars>
          <dgm:bulletEnabled val="1"/>
        </dgm:presLayoutVars>
      </dgm:prSet>
      <dgm:spPr/>
    </dgm:pt>
    <dgm:pt modelId="{954845E8-4307-4899-B71A-456CC9E5100E}" type="pres">
      <dgm:prSet presAssocID="{7DF0247E-CE6E-4222-A685-5612FA8D972C}" presName="spNode" presStyleCnt="0"/>
      <dgm:spPr/>
    </dgm:pt>
    <dgm:pt modelId="{CB24F4A4-041A-4ABB-BA86-955DA44AFAEC}" type="pres">
      <dgm:prSet presAssocID="{EF76A697-7354-4D25-BF2F-98597757041C}" presName="sibTrans" presStyleLbl="sibTrans1D1" presStyleIdx="3" presStyleCnt="4"/>
      <dgm:spPr/>
    </dgm:pt>
  </dgm:ptLst>
  <dgm:cxnLst>
    <dgm:cxn modelId="{34C3AB10-01E0-4429-AA8E-1EF1ED087630}" type="presOf" srcId="{7DF0247E-CE6E-4222-A685-5612FA8D972C}" destId="{DA0A21FB-63ED-4490-A690-3C2BBD578A63}" srcOrd="0" destOrd="0" presId="urn:microsoft.com/office/officeart/2005/8/layout/cycle5"/>
    <dgm:cxn modelId="{6D83B11B-4ABD-43EB-B653-F202EF705D9A}" srcId="{C3E168A7-AC3D-4B16-B227-E955B47B6732}" destId="{222DDBD3-402D-4030-89D9-B481B1EC1086}" srcOrd="0" destOrd="0" parTransId="{A010C6C4-0665-4F35-B69B-AA30DD4AC23A}" sibTransId="{EEB5E35E-D318-43C2-87F4-1ECB5EB71123}"/>
    <dgm:cxn modelId="{A7B7EC30-FC0E-48C0-A40D-2F2AE74C1DBB}" type="presOf" srcId="{956B78FB-BDD2-4958-8959-446FEBD206ED}" destId="{753F620E-962C-44F6-B571-42505A7E6326}" srcOrd="0" destOrd="0" presId="urn:microsoft.com/office/officeart/2005/8/layout/cycle5"/>
    <dgm:cxn modelId="{9817FD35-0F69-4091-A9F6-0A0322820AC8}" srcId="{C3E168A7-AC3D-4B16-B227-E955B47B6732}" destId="{956B78FB-BDD2-4958-8959-446FEBD206ED}" srcOrd="2" destOrd="0" parTransId="{BDC5278C-A45D-47BC-9268-90292B707ECB}" sibTransId="{89C98DAF-5E3A-4AEC-914D-6A6B16D39D15}"/>
    <dgm:cxn modelId="{94418441-C333-4FD2-B170-014F0D270105}" type="presOf" srcId="{C3E168A7-AC3D-4B16-B227-E955B47B6732}" destId="{750D6FCB-067D-44EC-BA4F-2CD925A93E80}" srcOrd="0" destOrd="0" presId="urn:microsoft.com/office/officeart/2005/8/layout/cycle5"/>
    <dgm:cxn modelId="{EC7BDA4C-DDA8-4FE7-9BE9-B524DE80A13A}" type="presOf" srcId="{89C98DAF-5E3A-4AEC-914D-6A6B16D39D15}" destId="{B6E1693E-DBBF-4E5F-935B-4C8D2009266D}" srcOrd="0" destOrd="0" presId="urn:microsoft.com/office/officeart/2005/8/layout/cycle5"/>
    <dgm:cxn modelId="{94696D6E-57E0-452E-A838-F2972EB4184C}" srcId="{C3E168A7-AC3D-4B16-B227-E955B47B6732}" destId="{DCCF970B-8D32-4E05-87D0-F866497FC79F}" srcOrd="1" destOrd="0" parTransId="{0D3DD4CB-9EED-43F1-9A9C-BE0449FE4AAD}" sibTransId="{42391A74-903A-4017-9D2D-73E8BC15C8A6}"/>
    <dgm:cxn modelId="{432CBD77-1431-428E-B8C6-B9393EEBB486}" type="presOf" srcId="{EF76A697-7354-4D25-BF2F-98597757041C}" destId="{CB24F4A4-041A-4ABB-BA86-955DA44AFAEC}" srcOrd="0" destOrd="0" presId="urn:microsoft.com/office/officeart/2005/8/layout/cycle5"/>
    <dgm:cxn modelId="{649D5393-8F8C-43B0-8759-3F7B0B76725B}" type="presOf" srcId="{DCCF970B-8D32-4E05-87D0-F866497FC79F}" destId="{B8B185B5-7619-4FA7-AB99-2A7CE5B89407}" srcOrd="0" destOrd="0" presId="urn:microsoft.com/office/officeart/2005/8/layout/cycle5"/>
    <dgm:cxn modelId="{A5189598-AAA5-4CA0-807A-9F8B2699C07E}" type="presOf" srcId="{42391A74-903A-4017-9D2D-73E8BC15C8A6}" destId="{BE423B2B-4451-4DD4-AC2F-DBD7BE57534B}" srcOrd="0" destOrd="0" presId="urn:microsoft.com/office/officeart/2005/8/layout/cycle5"/>
    <dgm:cxn modelId="{9DF873A1-03A0-446F-8408-9D5E901CEBA2}" type="presOf" srcId="{EEB5E35E-D318-43C2-87F4-1ECB5EB71123}" destId="{395AB925-1B42-40CD-A1E6-489F44A013BF}" srcOrd="0" destOrd="0" presId="urn:microsoft.com/office/officeart/2005/8/layout/cycle5"/>
    <dgm:cxn modelId="{1401AAA2-C54D-46A3-82F3-4DCA0D92011F}" srcId="{C3E168A7-AC3D-4B16-B227-E955B47B6732}" destId="{7DF0247E-CE6E-4222-A685-5612FA8D972C}" srcOrd="3" destOrd="0" parTransId="{7DB29F68-004C-4316-89CA-205EC75C1C08}" sibTransId="{EF76A697-7354-4D25-BF2F-98597757041C}"/>
    <dgm:cxn modelId="{D051A7D8-D59F-41AF-BCB2-412929DB5CE4}" type="presOf" srcId="{222DDBD3-402D-4030-89D9-B481B1EC1086}" destId="{3091B75B-4E6D-4033-AE74-EBE43E26FEBE}" srcOrd="0" destOrd="0" presId="urn:microsoft.com/office/officeart/2005/8/layout/cycle5"/>
    <dgm:cxn modelId="{A798082B-8323-467F-9B03-ACDFF61C9D41}" type="presParOf" srcId="{750D6FCB-067D-44EC-BA4F-2CD925A93E80}" destId="{3091B75B-4E6D-4033-AE74-EBE43E26FEBE}" srcOrd="0" destOrd="0" presId="urn:microsoft.com/office/officeart/2005/8/layout/cycle5"/>
    <dgm:cxn modelId="{4FDB3206-1CF3-428B-BB57-E41CD0D85262}" type="presParOf" srcId="{750D6FCB-067D-44EC-BA4F-2CD925A93E80}" destId="{BBA51D41-5037-46AC-B4A0-795102B0FCDD}" srcOrd="1" destOrd="0" presId="urn:microsoft.com/office/officeart/2005/8/layout/cycle5"/>
    <dgm:cxn modelId="{6E71F106-B2E6-47F6-8B73-323D04B3963A}" type="presParOf" srcId="{750D6FCB-067D-44EC-BA4F-2CD925A93E80}" destId="{395AB925-1B42-40CD-A1E6-489F44A013BF}" srcOrd="2" destOrd="0" presId="urn:microsoft.com/office/officeart/2005/8/layout/cycle5"/>
    <dgm:cxn modelId="{7C2B9E27-4C29-49B0-BB3B-3E1B7EA18DDF}" type="presParOf" srcId="{750D6FCB-067D-44EC-BA4F-2CD925A93E80}" destId="{B8B185B5-7619-4FA7-AB99-2A7CE5B89407}" srcOrd="3" destOrd="0" presId="urn:microsoft.com/office/officeart/2005/8/layout/cycle5"/>
    <dgm:cxn modelId="{1F34FBF5-019F-478A-A670-21DB3C0B8859}" type="presParOf" srcId="{750D6FCB-067D-44EC-BA4F-2CD925A93E80}" destId="{1BA71858-D6E9-4667-8928-9FCB09961B2B}" srcOrd="4" destOrd="0" presId="urn:microsoft.com/office/officeart/2005/8/layout/cycle5"/>
    <dgm:cxn modelId="{F6F7A7C5-63F7-49E2-9D14-3332B1801D2D}" type="presParOf" srcId="{750D6FCB-067D-44EC-BA4F-2CD925A93E80}" destId="{BE423B2B-4451-4DD4-AC2F-DBD7BE57534B}" srcOrd="5" destOrd="0" presId="urn:microsoft.com/office/officeart/2005/8/layout/cycle5"/>
    <dgm:cxn modelId="{C725757E-82CC-4B8C-B5D3-53647988F043}" type="presParOf" srcId="{750D6FCB-067D-44EC-BA4F-2CD925A93E80}" destId="{753F620E-962C-44F6-B571-42505A7E6326}" srcOrd="6" destOrd="0" presId="urn:microsoft.com/office/officeart/2005/8/layout/cycle5"/>
    <dgm:cxn modelId="{FC99E20E-FB8A-40AA-8061-B3D11CAF9F83}" type="presParOf" srcId="{750D6FCB-067D-44EC-BA4F-2CD925A93E80}" destId="{A87DCCC7-8D48-48E7-B1FD-40BD83D6E6EA}" srcOrd="7" destOrd="0" presId="urn:microsoft.com/office/officeart/2005/8/layout/cycle5"/>
    <dgm:cxn modelId="{941D55BB-9089-498C-94E2-636279A52123}" type="presParOf" srcId="{750D6FCB-067D-44EC-BA4F-2CD925A93E80}" destId="{B6E1693E-DBBF-4E5F-935B-4C8D2009266D}" srcOrd="8" destOrd="0" presId="urn:microsoft.com/office/officeart/2005/8/layout/cycle5"/>
    <dgm:cxn modelId="{445AA71F-0096-4413-BEF8-B525F7BC0B4D}" type="presParOf" srcId="{750D6FCB-067D-44EC-BA4F-2CD925A93E80}" destId="{DA0A21FB-63ED-4490-A690-3C2BBD578A63}" srcOrd="9" destOrd="0" presId="urn:microsoft.com/office/officeart/2005/8/layout/cycle5"/>
    <dgm:cxn modelId="{A1090830-DF34-422B-A1C3-6FF6D6D54A1D}" type="presParOf" srcId="{750D6FCB-067D-44EC-BA4F-2CD925A93E80}" destId="{954845E8-4307-4899-B71A-456CC9E5100E}" srcOrd="10" destOrd="0" presId="urn:microsoft.com/office/officeart/2005/8/layout/cycle5"/>
    <dgm:cxn modelId="{16C1219A-6435-497A-BE25-1C5B77C8026E}" type="presParOf" srcId="{750D6FCB-067D-44EC-BA4F-2CD925A93E80}" destId="{CB24F4A4-041A-4ABB-BA86-955DA44AFAEC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E55B3C-D3E1-4B94-955E-D7BF7E51214B}" type="doc">
      <dgm:prSet loTypeId="urn:microsoft.com/office/officeart/2005/8/layout/cycle1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4EF824C-AFB4-4FA8-A947-E7A3140D7D97}">
      <dgm:prSet phldrT="[Text]"/>
      <dgm:spPr/>
      <dgm:t>
        <a:bodyPr/>
        <a:lstStyle/>
        <a:p>
          <a:r>
            <a:rPr lang="en-US" b="1" dirty="0"/>
            <a:t>CIDP/ADP</a:t>
          </a:r>
        </a:p>
      </dgm:t>
    </dgm:pt>
    <dgm:pt modelId="{A47124FF-6CB6-4C93-AFC1-66E566FC52FE}" type="parTrans" cxnId="{1E34D91B-2A9C-432E-B947-C3E1A1EE2261}">
      <dgm:prSet/>
      <dgm:spPr/>
      <dgm:t>
        <a:bodyPr/>
        <a:lstStyle/>
        <a:p>
          <a:endParaRPr lang="en-US"/>
        </a:p>
      </dgm:t>
    </dgm:pt>
    <dgm:pt modelId="{F52B2484-C2ED-43ED-9D84-2862BC0A4854}" type="sibTrans" cxnId="{1E34D91B-2A9C-432E-B947-C3E1A1EE2261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6385D3FD-060A-4DCC-BB79-E99F3AEFB38A}">
      <dgm:prSet phldrT="[Text]"/>
      <dgm:spPr/>
      <dgm:t>
        <a:bodyPr/>
        <a:lstStyle/>
        <a:p>
          <a:r>
            <a:rPr lang="en-US" b="1" dirty="0"/>
            <a:t>BROP</a:t>
          </a:r>
        </a:p>
      </dgm:t>
    </dgm:pt>
    <dgm:pt modelId="{54E7E3FD-8747-4BCD-8C39-6128817A4B24}" type="parTrans" cxnId="{A80BB0D7-B8F8-4FE4-97B4-27A0E7FDD51F}">
      <dgm:prSet/>
      <dgm:spPr/>
      <dgm:t>
        <a:bodyPr/>
        <a:lstStyle/>
        <a:p>
          <a:endParaRPr lang="en-US"/>
        </a:p>
      </dgm:t>
    </dgm:pt>
    <dgm:pt modelId="{FE637021-7793-4D6A-9DB4-B4DD9731C633}" type="sibTrans" cxnId="{A80BB0D7-B8F8-4FE4-97B4-27A0E7FDD51F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6B8E52C-9C6B-45B2-9E15-F0514FAAE0FB}">
      <dgm:prSet phldrT="[Text]"/>
      <dgm:spPr/>
      <dgm:t>
        <a:bodyPr/>
        <a:lstStyle/>
        <a:p>
          <a:r>
            <a:rPr lang="en-US" b="1" dirty="0"/>
            <a:t>BPS/CFSP &amp; DMS</a:t>
          </a:r>
        </a:p>
      </dgm:t>
    </dgm:pt>
    <dgm:pt modelId="{875D9334-BDBA-4414-A986-D5F6BB958BDA}" type="parTrans" cxnId="{E398A4FA-261A-45F4-AF22-596BAFB6A635}">
      <dgm:prSet/>
      <dgm:spPr/>
      <dgm:t>
        <a:bodyPr/>
        <a:lstStyle/>
        <a:p>
          <a:endParaRPr lang="en-US"/>
        </a:p>
      </dgm:t>
    </dgm:pt>
    <dgm:pt modelId="{86885832-747D-4496-B59B-1BA4E1928DFC}" type="sibTrans" cxnId="{E398A4FA-261A-45F4-AF22-596BAFB6A635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B1CBB49F-76F6-4E00-8071-25DD750339DB}">
      <dgm:prSet phldrT="[Text]"/>
      <dgm:spPr/>
      <dgm:t>
        <a:bodyPr/>
        <a:lstStyle/>
        <a:p>
          <a:r>
            <a:rPr lang="en-US" b="1" dirty="0"/>
            <a:t>Estimates</a:t>
          </a:r>
          <a:r>
            <a:rPr lang="en-US" dirty="0"/>
            <a:t> </a:t>
          </a:r>
        </a:p>
      </dgm:t>
    </dgm:pt>
    <dgm:pt modelId="{EDD41E4F-9C3C-4B7C-A5BA-EBC0D902AD61}" type="parTrans" cxnId="{E8AD3B14-A5A1-42B8-A5FD-FDF25A750399}">
      <dgm:prSet/>
      <dgm:spPr/>
      <dgm:t>
        <a:bodyPr/>
        <a:lstStyle/>
        <a:p>
          <a:endParaRPr lang="en-US"/>
        </a:p>
      </dgm:t>
    </dgm:pt>
    <dgm:pt modelId="{DF757E52-1D1C-4BDE-A765-1B21796FFD75}" type="sibTrans" cxnId="{E8AD3B14-A5A1-42B8-A5FD-FDF25A750399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4AF1EE98-19A3-4638-AFBD-6B52C77CBB3A}">
      <dgm:prSet phldrT="[Text]"/>
      <dgm:spPr/>
      <dgm:t>
        <a:bodyPr/>
        <a:lstStyle/>
        <a:p>
          <a:r>
            <a:rPr lang="en-US" b="1" dirty="0"/>
            <a:t>Finance Bill</a:t>
          </a:r>
        </a:p>
      </dgm:t>
    </dgm:pt>
    <dgm:pt modelId="{81061E41-BD1A-47B0-81F7-907B37A6B3E7}" type="parTrans" cxnId="{F8B4AF96-9A43-48D5-AD67-BFDADEB9A26D}">
      <dgm:prSet/>
      <dgm:spPr/>
      <dgm:t>
        <a:bodyPr/>
        <a:lstStyle/>
        <a:p>
          <a:endParaRPr lang="en-US"/>
        </a:p>
      </dgm:t>
    </dgm:pt>
    <dgm:pt modelId="{90985A9C-514F-48C8-8D05-11F74CFC9A46}" type="sibTrans" cxnId="{F8B4AF96-9A43-48D5-AD67-BFDADEB9A26D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032BD6DA-5371-4A47-B1DC-B1325FE2D5FD}">
      <dgm:prSet/>
      <dgm:spPr/>
      <dgm:t>
        <a:bodyPr/>
        <a:lstStyle/>
        <a:p>
          <a:r>
            <a:rPr lang="en-US" b="1" dirty="0"/>
            <a:t>Appropriation Bill</a:t>
          </a:r>
        </a:p>
      </dgm:t>
    </dgm:pt>
    <dgm:pt modelId="{E7800678-B98C-47AB-9E71-B1805B5E0BB6}" type="parTrans" cxnId="{3849A05B-ED41-42FA-A0C7-14B3730D0968}">
      <dgm:prSet/>
      <dgm:spPr/>
      <dgm:t>
        <a:bodyPr/>
        <a:lstStyle/>
        <a:p>
          <a:endParaRPr lang="en-US"/>
        </a:p>
      </dgm:t>
    </dgm:pt>
    <dgm:pt modelId="{590D5D70-7C30-4D75-971C-7452625E245F}" type="sibTrans" cxnId="{3849A05B-ED41-42FA-A0C7-14B3730D0968}">
      <dgm:prSet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6CE0CFB-89B1-4F7D-9712-323A64294A4A}" type="pres">
      <dgm:prSet presAssocID="{66E55B3C-D3E1-4B94-955E-D7BF7E51214B}" presName="cycle" presStyleCnt="0">
        <dgm:presLayoutVars>
          <dgm:dir/>
          <dgm:resizeHandles val="exact"/>
        </dgm:presLayoutVars>
      </dgm:prSet>
      <dgm:spPr/>
    </dgm:pt>
    <dgm:pt modelId="{DD40A6DE-FF2E-4588-960A-D18E11E3BFD1}" type="pres">
      <dgm:prSet presAssocID="{F4EF824C-AFB4-4FA8-A947-E7A3140D7D97}" presName="dummy" presStyleCnt="0"/>
      <dgm:spPr/>
    </dgm:pt>
    <dgm:pt modelId="{0B70BA5F-00EA-4612-9B53-E3A38E72DE54}" type="pres">
      <dgm:prSet presAssocID="{F4EF824C-AFB4-4FA8-A947-E7A3140D7D97}" presName="node" presStyleLbl="revTx" presStyleIdx="0" presStyleCnt="6">
        <dgm:presLayoutVars>
          <dgm:bulletEnabled val="1"/>
        </dgm:presLayoutVars>
      </dgm:prSet>
      <dgm:spPr/>
    </dgm:pt>
    <dgm:pt modelId="{8EF68F84-03BA-4942-BE1A-81B3EE5B84FD}" type="pres">
      <dgm:prSet presAssocID="{F52B2484-C2ED-43ED-9D84-2862BC0A4854}" presName="sibTrans" presStyleLbl="node1" presStyleIdx="0" presStyleCnt="6"/>
      <dgm:spPr/>
    </dgm:pt>
    <dgm:pt modelId="{56C48C00-760D-4FC0-9535-03A0511E9BCA}" type="pres">
      <dgm:prSet presAssocID="{6385D3FD-060A-4DCC-BB79-E99F3AEFB38A}" presName="dummy" presStyleCnt="0"/>
      <dgm:spPr/>
    </dgm:pt>
    <dgm:pt modelId="{F0DB56A3-5976-43C2-9275-2B4787D1438F}" type="pres">
      <dgm:prSet presAssocID="{6385D3FD-060A-4DCC-BB79-E99F3AEFB38A}" presName="node" presStyleLbl="revTx" presStyleIdx="1" presStyleCnt="6">
        <dgm:presLayoutVars>
          <dgm:bulletEnabled val="1"/>
        </dgm:presLayoutVars>
      </dgm:prSet>
      <dgm:spPr/>
    </dgm:pt>
    <dgm:pt modelId="{7F70523D-B1E8-487C-85FB-4F998CC029D7}" type="pres">
      <dgm:prSet presAssocID="{FE637021-7793-4D6A-9DB4-B4DD9731C633}" presName="sibTrans" presStyleLbl="node1" presStyleIdx="1" presStyleCnt="6"/>
      <dgm:spPr/>
    </dgm:pt>
    <dgm:pt modelId="{2BF69A41-D7E0-4B5E-BCC8-687D3A95508F}" type="pres">
      <dgm:prSet presAssocID="{A6B8E52C-9C6B-45B2-9E15-F0514FAAE0FB}" presName="dummy" presStyleCnt="0"/>
      <dgm:spPr/>
    </dgm:pt>
    <dgm:pt modelId="{54A4B862-7B2B-41FA-B770-A91156838F0E}" type="pres">
      <dgm:prSet presAssocID="{A6B8E52C-9C6B-45B2-9E15-F0514FAAE0FB}" presName="node" presStyleLbl="revTx" presStyleIdx="2" presStyleCnt="6">
        <dgm:presLayoutVars>
          <dgm:bulletEnabled val="1"/>
        </dgm:presLayoutVars>
      </dgm:prSet>
      <dgm:spPr/>
    </dgm:pt>
    <dgm:pt modelId="{CA0150C6-F918-47B4-B4F6-C956492136F2}" type="pres">
      <dgm:prSet presAssocID="{86885832-747D-4496-B59B-1BA4E1928DFC}" presName="sibTrans" presStyleLbl="node1" presStyleIdx="2" presStyleCnt="6"/>
      <dgm:spPr/>
    </dgm:pt>
    <dgm:pt modelId="{F5FEC48B-B751-4F44-A672-7C4CF0188914}" type="pres">
      <dgm:prSet presAssocID="{B1CBB49F-76F6-4E00-8071-25DD750339DB}" presName="dummy" presStyleCnt="0"/>
      <dgm:spPr/>
    </dgm:pt>
    <dgm:pt modelId="{3A662D00-BCA0-4658-97FE-F2657E1C37FB}" type="pres">
      <dgm:prSet presAssocID="{B1CBB49F-76F6-4E00-8071-25DD750339DB}" presName="node" presStyleLbl="revTx" presStyleIdx="3" presStyleCnt="6">
        <dgm:presLayoutVars>
          <dgm:bulletEnabled val="1"/>
        </dgm:presLayoutVars>
      </dgm:prSet>
      <dgm:spPr/>
    </dgm:pt>
    <dgm:pt modelId="{DEE4FA21-16CA-45B9-B098-6695F5632FDE}" type="pres">
      <dgm:prSet presAssocID="{DF757E52-1D1C-4BDE-A765-1B21796FFD75}" presName="sibTrans" presStyleLbl="node1" presStyleIdx="3" presStyleCnt="6"/>
      <dgm:spPr/>
    </dgm:pt>
    <dgm:pt modelId="{BC76D82E-FC69-4F1C-86AE-93A021D8A76C}" type="pres">
      <dgm:prSet presAssocID="{032BD6DA-5371-4A47-B1DC-B1325FE2D5FD}" presName="dummy" presStyleCnt="0"/>
      <dgm:spPr/>
    </dgm:pt>
    <dgm:pt modelId="{A76A40D7-16D2-497C-9E4E-E98A18BBB7EB}" type="pres">
      <dgm:prSet presAssocID="{032BD6DA-5371-4A47-B1DC-B1325FE2D5FD}" presName="node" presStyleLbl="revTx" presStyleIdx="4" presStyleCnt="6">
        <dgm:presLayoutVars>
          <dgm:bulletEnabled val="1"/>
        </dgm:presLayoutVars>
      </dgm:prSet>
      <dgm:spPr/>
    </dgm:pt>
    <dgm:pt modelId="{AE1B2D79-79F4-41A6-91AB-86935BD2A1DE}" type="pres">
      <dgm:prSet presAssocID="{590D5D70-7C30-4D75-971C-7452625E245F}" presName="sibTrans" presStyleLbl="node1" presStyleIdx="4" presStyleCnt="6"/>
      <dgm:spPr/>
    </dgm:pt>
    <dgm:pt modelId="{F540EB1C-C91F-4878-A682-A844F9B8FB7F}" type="pres">
      <dgm:prSet presAssocID="{4AF1EE98-19A3-4638-AFBD-6B52C77CBB3A}" presName="dummy" presStyleCnt="0"/>
      <dgm:spPr/>
    </dgm:pt>
    <dgm:pt modelId="{4F0F5462-01CB-4B24-98EB-ECCF9E53838F}" type="pres">
      <dgm:prSet presAssocID="{4AF1EE98-19A3-4638-AFBD-6B52C77CBB3A}" presName="node" presStyleLbl="revTx" presStyleIdx="5" presStyleCnt="6">
        <dgm:presLayoutVars>
          <dgm:bulletEnabled val="1"/>
        </dgm:presLayoutVars>
      </dgm:prSet>
      <dgm:spPr/>
    </dgm:pt>
    <dgm:pt modelId="{1C637585-8ABB-41DC-AD54-46E21D5F1A28}" type="pres">
      <dgm:prSet presAssocID="{90985A9C-514F-48C8-8D05-11F74CFC9A46}" presName="sibTrans" presStyleLbl="node1" presStyleIdx="5" presStyleCnt="6"/>
      <dgm:spPr/>
    </dgm:pt>
  </dgm:ptLst>
  <dgm:cxnLst>
    <dgm:cxn modelId="{D3C5750F-3A30-451E-AB6E-50A193C49B63}" type="presOf" srcId="{590D5D70-7C30-4D75-971C-7452625E245F}" destId="{AE1B2D79-79F4-41A6-91AB-86935BD2A1DE}" srcOrd="0" destOrd="0" presId="urn:microsoft.com/office/officeart/2005/8/layout/cycle1"/>
    <dgm:cxn modelId="{E8AD3B14-A5A1-42B8-A5FD-FDF25A750399}" srcId="{66E55B3C-D3E1-4B94-955E-D7BF7E51214B}" destId="{B1CBB49F-76F6-4E00-8071-25DD750339DB}" srcOrd="3" destOrd="0" parTransId="{EDD41E4F-9C3C-4B7C-A5BA-EBC0D902AD61}" sibTransId="{DF757E52-1D1C-4BDE-A765-1B21796FFD75}"/>
    <dgm:cxn modelId="{1E34D91B-2A9C-432E-B947-C3E1A1EE2261}" srcId="{66E55B3C-D3E1-4B94-955E-D7BF7E51214B}" destId="{F4EF824C-AFB4-4FA8-A947-E7A3140D7D97}" srcOrd="0" destOrd="0" parTransId="{A47124FF-6CB6-4C93-AFC1-66E566FC52FE}" sibTransId="{F52B2484-C2ED-43ED-9D84-2862BC0A4854}"/>
    <dgm:cxn modelId="{894E8031-78CB-401C-8672-DF32CDFC087E}" type="presOf" srcId="{032BD6DA-5371-4A47-B1DC-B1325FE2D5FD}" destId="{A76A40D7-16D2-497C-9E4E-E98A18BBB7EB}" srcOrd="0" destOrd="0" presId="urn:microsoft.com/office/officeart/2005/8/layout/cycle1"/>
    <dgm:cxn modelId="{70398934-161B-4880-9D58-FDE96EA916F7}" type="presOf" srcId="{90985A9C-514F-48C8-8D05-11F74CFC9A46}" destId="{1C637585-8ABB-41DC-AD54-46E21D5F1A28}" srcOrd="0" destOrd="0" presId="urn:microsoft.com/office/officeart/2005/8/layout/cycle1"/>
    <dgm:cxn modelId="{70AE4937-6021-4B15-A6E4-D0AF0222C0F8}" type="presOf" srcId="{66E55B3C-D3E1-4B94-955E-D7BF7E51214B}" destId="{A6CE0CFB-89B1-4F7D-9712-323A64294A4A}" srcOrd="0" destOrd="0" presId="urn:microsoft.com/office/officeart/2005/8/layout/cycle1"/>
    <dgm:cxn modelId="{CCFABF49-5DF2-43F0-BCA3-AB3E4FD30FF7}" type="presOf" srcId="{A6B8E52C-9C6B-45B2-9E15-F0514FAAE0FB}" destId="{54A4B862-7B2B-41FA-B770-A91156838F0E}" srcOrd="0" destOrd="0" presId="urn:microsoft.com/office/officeart/2005/8/layout/cycle1"/>
    <dgm:cxn modelId="{3849A05B-ED41-42FA-A0C7-14B3730D0968}" srcId="{66E55B3C-D3E1-4B94-955E-D7BF7E51214B}" destId="{032BD6DA-5371-4A47-B1DC-B1325FE2D5FD}" srcOrd="4" destOrd="0" parTransId="{E7800678-B98C-47AB-9E71-B1805B5E0BB6}" sibTransId="{590D5D70-7C30-4D75-971C-7452625E245F}"/>
    <dgm:cxn modelId="{E1C81E67-3847-44A6-99AB-29C515E9E9C5}" type="presOf" srcId="{6385D3FD-060A-4DCC-BB79-E99F3AEFB38A}" destId="{F0DB56A3-5976-43C2-9275-2B4787D1438F}" srcOrd="0" destOrd="0" presId="urn:microsoft.com/office/officeart/2005/8/layout/cycle1"/>
    <dgm:cxn modelId="{F8B4AF96-9A43-48D5-AD67-BFDADEB9A26D}" srcId="{66E55B3C-D3E1-4B94-955E-D7BF7E51214B}" destId="{4AF1EE98-19A3-4638-AFBD-6B52C77CBB3A}" srcOrd="5" destOrd="0" parTransId="{81061E41-BD1A-47B0-81F7-907B37A6B3E7}" sibTransId="{90985A9C-514F-48C8-8D05-11F74CFC9A46}"/>
    <dgm:cxn modelId="{FBCA09BA-7DFE-4E39-A207-0F1FD5B74DC5}" type="presOf" srcId="{FE637021-7793-4D6A-9DB4-B4DD9731C633}" destId="{7F70523D-B1E8-487C-85FB-4F998CC029D7}" srcOrd="0" destOrd="0" presId="urn:microsoft.com/office/officeart/2005/8/layout/cycle1"/>
    <dgm:cxn modelId="{E43F75BD-7385-41FE-AD5D-CE86D4D744C9}" type="presOf" srcId="{DF757E52-1D1C-4BDE-A765-1B21796FFD75}" destId="{DEE4FA21-16CA-45B9-B098-6695F5632FDE}" srcOrd="0" destOrd="0" presId="urn:microsoft.com/office/officeart/2005/8/layout/cycle1"/>
    <dgm:cxn modelId="{1D3880BE-C8A6-4249-92D2-91AC46BAD437}" type="presOf" srcId="{F4EF824C-AFB4-4FA8-A947-E7A3140D7D97}" destId="{0B70BA5F-00EA-4612-9B53-E3A38E72DE54}" srcOrd="0" destOrd="0" presId="urn:microsoft.com/office/officeart/2005/8/layout/cycle1"/>
    <dgm:cxn modelId="{41021AC7-27B9-483F-87FD-F224EFB711B5}" type="presOf" srcId="{B1CBB49F-76F6-4E00-8071-25DD750339DB}" destId="{3A662D00-BCA0-4658-97FE-F2657E1C37FB}" srcOrd="0" destOrd="0" presId="urn:microsoft.com/office/officeart/2005/8/layout/cycle1"/>
    <dgm:cxn modelId="{A80BB0D7-B8F8-4FE4-97B4-27A0E7FDD51F}" srcId="{66E55B3C-D3E1-4B94-955E-D7BF7E51214B}" destId="{6385D3FD-060A-4DCC-BB79-E99F3AEFB38A}" srcOrd="1" destOrd="0" parTransId="{54E7E3FD-8747-4BCD-8C39-6128817A4B24}" sibTransId="{FE637021-7793-4D6A-9DB4-B4DD9731C633}"/>
    <dgm:cxn modelId="{094752E6-E3C6-4298-A9BA-C4EEE98FF47D}" type="presOf" srcId="{4AF1EE98-19A3-4638-AFBD-6B52C77CBB3A}" destId="{4F0F5462-01CB-4B24-98EB-ECCF9E53838F}" srcOrd="0" destOrd="0" presId="urn:microsoft.com/office/officeart/2005/8/layout/cycle1"/>
    <dgm:cxn modelId="{F1000DEF-8169-482B-BD98-FDE2E60CBA04}" type="presOf" srcId="{86885832-747D-4496-B59B-1BA4E1928DFC}" destId="{CA0150C6-F918-47B4-B4F6-C956492136F2}" srcOrd="0" destOrd="0" presId="urn:microsoft.com/office/officeart/2005/8/layout/cycle1"/>
    <dgm:cxn modelId="{639A32F9-281B-46F4-92F9-D6DBA93F6B9D}" type="presOf" srcId="{F52B2484-C2ED-43ED-9D84-2862BC0A4854}" destId="{8EF68F84-03BA-4942-BE1A-81B3EE5B84FD}" srcOrd="0" destOrd="0" presId="urn:microsoft.com/office/officeart/2005/8/layout/cycle1"/>
    <dgm:cxn modelId="{E398A4FA-261A-45F4-AF22-596BAFB6A635}" srcId="{66E55B3C-D3E1-4B94-955E-D7BF7E51214B}" destId="{A6B8E52C-9C6B-45B2-9E15-F0514FAAE0FB}" srcOrd="2" destOrd="0" parTransId="{875D9334-BDBA-4414-A986-D5F6BB958BDA}" sibTransId="{86885832-747D-4496-B59B-1BA4E1928DFC}"/>
    <dgm:cxn modelId="{EF7578EE-EAA9-4DB4-AF88-BC52F290FA9D}" type="presParOf" srcId="{A6CE0CFB-89B1-4F7D-9712-323A64294A4A}" destId="{DD40A6DE-FF2E-4588-960A-D18E11E3BFD1}" srcOrd="0" destOrd="0" presId="urn:microsoft.com/office/officeart/2005/8/layout/cycle1"/>
    <dgm:cxn modelId="{96BCA9C2-B3C8-4368-BCF2-EF93070AFBAC}" type="presParOf" srcId="{A6CE0CFB-89B1-4F7D-9712-323A64294A4A}" destId="{0B70BA5F-00EA-4612-9B53-E3A38E72DE54}" srcOrd="1" destOrd="0" presId="urn:microsoft.com/office/officeart/2005/8/layout/cycle1"/>
    <dgm:cxn modelId="{6C40B454-9BD9-485F-ABA5-F98FF823F23C}" type="presParOf" srcId="{A6CE0CFB-89B1-4F7D-9712-323A64294A4A}" destId="{8EF68F84-03BA-4942-BE1A-81B3EE5B84FD}" srcOrd="2" destOrd="0" presId="urn:microsoft.com/office/officeart/2005/8/layout/cycle1"/>
    <dgm:cxn modelId="{1CFA51B8-FCB3-42B7-ADAF-A70FA0938E0A}" type="presParOf" srcId="{A6CE0CFB-89B1-4F7D-9712-323A64294A4A}" destId="{56C48C00-760D-4FC0-9535-03A0511E9BCA}" srcOrd="3" destOrd="0" presId="urn:microsoft.com/office/officeart/2005/8/layout/cycle1"/>
    <dgm:cxn modelId="{7BCC066F-4130-42E9-AF90-10530F407759}" type="presParOf" srcId="{A6CE0CFB-89B1-4F7D-9712-323A64294A4A}" destId="{F0DB56A3-5976-43C2-9275-2B4787D1438F}" srcOrd="4" destOrd="0" presId="urn:microsoft.com/office/officeart/2005/8/layout/cycle1"/>
    <dgm:cxn modelId="{9FD307C7-E218-4C47-BEB7-5335A373B283}" type="presParOf" srcId="{A6CE0CFB-89B1-4F7D-9712-323A64294A4A}" destId="{7F70523D-B1E8-487C-85FB-4F998CC029D7}" srcOrd="5" destOrd="0" presId="urn:microsoft.com/office/officeart/2005/8/layout/cycle1"/>
    <dgm:cxn modelId="{33739D2F-F795-4A8B-AD1B-8205411C442C}" type="presParOf" srcId="{A6CE0CFB-89B1-4F7D-9712-323A64294A4A}" destId="{2BF69A41-D7E0-4B5E-BCC8-687D3A95508F}" srcOrd="6" destOrd="0" presId="urn:microsoft.com/office/officeart/2005/8/layout/cycle1"/>
    <dgm:cxn modelId="{8264E89B-0946-4DA9-9B5F-C808F9EAE860}" type="presParOf" srcId="{A6CE0CFB-89B1-4F7D-9712-323A64294A4A}" destId="{54A4B862-7B2B-41FA-B770-A91156838F0E}" srcOrd="7" destOrd="0" presId="urn:microsoft.com/office/officeart/2005/8/layout/cycle1"/>
    <dgm:cxn modelId="{346B6361-8DF4-416D-8502-2CBA157D18FD}" type="presParOf" srcId="{A6CE0CFB-89B1-4F7D-9712-323A64294A4A}" destId="{CA0150C6-F918-47B4-B4F6-C956492136F2}" srcOrd="8" destOrd="0" presId="urn:microsoft.com/office/officeart/2005/8/layout/cycle1"/>
    <dgm:cxn modelId="{E61C3C3A-8A4C-447C-855E-8AED9EF02697}" type="presParOf" srcId="{A6CE0CFB-89B1-4F7D-9712-323A64294A4A}" destId="{F5FEC48B-B751-4F44-A672-7C4CF0188914}" srcOrd="9" destOrd="0" presId="urn:microsoft.com/office/officeart/2005/8/layout/cycle1"/>
    <dgm:cxn modelId="{A57B2645-23EB-49ED-B96B-F0C2282C48A5}" type="presParOf" srcId="{A6CE0CFB-89B1-4F7D-9712-323A64294A4A}" destId="{3A662D00-BCA0-4658-97FE-F2657E1C37FB}" srcOrd="10" destOrd="0" presId="urn:microsoft.com/office/officeart/2005/8/layout/cycle1"/>
    <dgm:cxn modelId="{B0E17ED4-0B52-4257-BF45-22A02AB50DBB}" type="presParOf" srcId="{A6CE0CFB-89B1-4F7D-9712-323A64294A4A}" destId="{DEE4FA21-16CA-45B9-B098-6695F5632FDE}" srcOrd="11" destOrd="0" presId="urn:microsoft.com/office/officeart/2005/8/layout/cycle1"/>
    <dgm:cxn modelId="{A7C373BC-3ADD-452C-8DEB-169EAAF48BB3}" type="presParOf" srcId="{A6CE0CFB-89B1-4F7D-9712-323A64294A4A}" destId="{BC76D82E-FC69-4F1C-86AE-93A021D8A76C}" srcOrd="12" destOrd="0" presId="urn:microsoft.com/office/officeart/2005/8/layout/cycle1"/>
    <dgm:cxn modelId="{7EEEA581-C22C-4124-BC71-838269FD1583}" type="presParOf" srcId="{A6CE0CFB-89B1-4F7D-9712-323A64294A4A}" destId="{A76A40D7-16D2-497C-9E4E-E98A18BBB7EB}" srcOrd="13" destOrd="0" presId="urn:microsoft.com/office/officeart/2005/8/layout/cycle1"/>
    <dgm:cxn modelId="{3540C499-3B93-478B-95DC-120C72247632}" type="presParOf" srcId="{A6CE0CFB-89B1-4F7D-9712-323A64294A4A}" destId="{AE1B2D79-79F4-41A6-91AB-86935BD2A1DE}" srcOrd="14" destOrd="0" presId="urn:microsoft.com/office/officeart/2005/8/layout/cycle1"/>
    <dgm:cxn modelId="{875A6392-391E-482B-9F25-F8DBABAC5B74}" type="presParOf" srcId="{A6CE0CFB-89B1-4F7D-9712-323A64294A4A}" destId="{F540EB1C-C91F-4878-A682-A844F9B8FB7F}" srcOrd="15" destOrd="0" presId="urn:microsoft.com/office/officeart/2005/8/layout/cycle1"/>
    <dgm:cxn modelId="{97C9303B-B533-489C-8080-5550D1ADFC87}" type="presParOf" srcId="{A6CE0CFB-89B1-4F7D-9712-323A64294A4A}" destId="{4F0F5462-01CB-4B24-98EB-ECCF9E53838F}" srcOrd="16" destOrd="0" presId="urn:microsoft.com/office/officeart/2005/8/layout/cycle1"/>
    <dgm:cxn modelId="{6EB21780-63D8-4AC7-87B3-B1F6C9A35CFF}" type="presParOf" srcId="{A6CE0CFB-89B1-4F7D-9712-323A64294A4A}" destId="{1C637585-8ABB-41DC-AD54-46E21D5F1A28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1B75B-4E6D-4033-AE74-EBE43E26FEBE}">
      <dsp:nvSpPr>
        <dsp:cNvPr id="0" name=""/>
        <dsp:cNvSpPr/>
      </dsp:nvSpPr>
      <dsp:spPr>
        <a:xfrm>
          <a:off x="2979553" y="564"/>
          <a:ext cx="1397282" cy="908233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FORMULATION</a:t>
          </a:r>
        </a:p>
      </dsp:txBody>
      <dsp:txXfrm>
        <a:off x="3023889" y="44900"/>
        <a:ext cx="1308610" cy="819561"/>
      </dsp:txXfrm>
    </dsp:sp>
    <dsp:sp modelId="{395AB925-1B42-40CD-A1E6-489F44A013BF}">
      <dsp:nvSpPr>
        <dsp:cNvPr id="0" name=""/>
        <dsp:cNvSpPr/>
      </dsp:nvSpPr>
      <dsp:spPr>
        <a:xfrm>
          <a:off x="2176390" y="454681"/>
          <a:ext cx="3003607" cy="3003607"/>
        </a:xfrm>
        <a:custGeom>
          <a:avLst/>
          <a:gdLst/>
          <a:ahLst/>
          <a:cxnLst/>
          <a:rect l="0" t="0" r="0" b="0"/>
          <a:pathLst>
            <a:path>
              <a:moveTo>
                <a:pt x="2393716" y="293537"/>
              </a:moveTo>
              <a:arcTo wR="1501803" hR="1501803" stAng="18386030" swAng="16352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185B5-7619-4FA7-AB99-2A7CE5B89407}">
      <dsp:nvSpPr>
        <dsp:cNvPr id="0" name=""/>
        <dsp:cNvSpPr/>
      </dsp:nvSpPr>
      <dsp:spPr>
        <a:xfrm>
          <a:off x="4481356" y="1502368"/>
          <a:ext cx="1397282" cy="908233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APPROVAL</a:t>
          </a:r>
        </a:p>
      </dsp:txBody>
      <dsp:txXfrm>
        <a:off x="4525692" y="1546704"/>
        <a:ext cx="1308610" cy="819561"/>
      </dsp:txXfrm>
    </dsp:sp>
    <dsp:sp modelId="{BE423B2B-4451-4DD4-AC2F-DBD7BE57534B}">
      <dsp:nvSpPr>
        <dsp:cNvPr id="0" name=""/>
        <dsp:cNvSpPr/>
      </dsp:nvSpPr>
      <dsp:spPr>
        <a:xfrm>
          <a:off x="2176390" y="454681"/>
          <a:ext cx="3003607" cy="3003607"/>
        </a:xfrm>
        <a:custGeom>
          <a:avLst/>
          <a:gdLst/>
          <a:ahLst/>
          <a:cxnLst/>
          <a:rect l="0" t="0" r="0" b="0"/>
          <a:pathLst>
            <a:path>
              <a:moveTo>
                <a:pt x="2848019" y="2167473"/>
              </a:moveTo>
              <a:arcTo wR="1501803" hR="1501803" stAng="1578674" swAng="16352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F620E-962C-44F6-B571-42505A7E6326}">
      <dsp:nvSpPr>
        <dsp:cNvPr id="0" name=""/>
        <dsp:cNvSpPr/>
      </dsp:nvSpPr>
      <dsp:spPr>
        <a:xfrm>
          <a:off x="2979553" y="3004172"/>
          <a:ext cx="1397282" cy="908233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EXECUTION</a:t>
          </a:r>
        </a:p>
      </dsp:txBody>
      <dsp:txXfrm>
        <a:off x="3023889" y="3048508"/>
        <a:ext cx="1308610" cy="819561"/>
      </dsp:txXfrm>
    </dsp:sp>
    <dsp:sp modelId="{B6E1693E-DBBF-4E5F-935B-4C8D2009266D}">
      <dsp:nvSpPr>
        <dsp:cNvPr id="0" name=""/>
        <dsp:cNvSpPr/>
      </dsp:nvSpPr>
      <dsp:spPr>
        <a:xfrm>
          <a:off x="2176390" y="454681"/>
          <a:ext cx="3003607" cy="3003607"/>
        </a:xfrm>
        <a:custGeom>
          <a:avLst/>
          <a:gdLst/>
          <a:ahLst/>
          <a:cxnLst/>
          <a:rect l="0" t="0" r="0" b="0"/>
          <a:pathLst>
            <a:path>
              <a:moveTo>
                <a:pt x="609891" y="2710069"/>
              </a:moveTo>
              <a:arcTo wR="1501803" hR="1501803" stAng="7586030" swAng="16352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A21FB-63ED-4490-A690-3C2BBD578A63}">
      <dsp:nvSpPr>
        <dsp:cNvPr id="0" name=""/>
        <dsp:cNvSpPr/>
      </dsp:nvSpPr>
      <dsp:spPr>
        <a:xfrm>
          <a:off x="1477749" y="1502368"/>
          <a:ext cx="1397282" cy="908233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MONITORING &amp; REPORTING </a:t>
          </a:r>
        </a:p>
      </dsp:txBody>
      <dsp:txXfrm>
        <a:off x="1522085" y="1546704"/>
        <a:ext cx="1308610" cy="819561"/>
      </dsp:txXfrm>
    </dsp:sp>
    <dsp:sp modelId="{CB24F4A4-041A-4ABB-BA86-955DA44AFAEC}">
      <dsp:nvSpPr>
        <dsp:cNvPr id="0" name=""/>
        <dsp:cNvSpPr/>
      </dsp:nvSpPr>
      <dsp:spPr>
        <a:xfrm>
          <a:off x="2176390" y="454681"/>
          <a:ext cx="3003607" cy="3003607"/>
        </a:xfrm>
        <a:custGeom>
          <a:avLst/>
          <a:gdLst/>
          <a:ahLst/>
          <a:cxnLst/>
          <a:rect l="0" t="0" r="0" b="0"/>
          <a:pathLst>
            <a:path>
              <a:moveTo>
                <a:pt x="155587" y="836133"/>
              </a:moveTo>
              <a:arcTo wR="1501803" hR="1501803" stAng="12378674" swAng="16352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0BA5F-00EA-4612-9B53-E3A38E72DE54}">
      <dsp:nvSpPr>
        <dsp:cNvPr id="0" name=""/>
        <dsp:cNvSpPr/>
      </dsp:nvSpPr>
      <dsp:spPr>
        <a:xfrm>
          <a:off x="5327796" y="7750"/>
          <a:ext cx="853513" cy="853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CIDP/ADP</a:t>
          </a:r>
        </a:p>
      </dsp:txBody>
      <dsp:txXfrm>
        <a:off x="5327796" y="7750"/>
        <a:ext cx="853513" cy="853513"/>
      </dsp:txXfrm>
    </dsp:sp>
    <dsp:sp modelId="{8EF68F84-03BA-4942-BE1A-81B3EE5B84FD}">
      <dsp:nvSpPr>
        <dsp:cNvPr id="0" name=""/>
        <dsp:cNvSpPr/>
      </dsp:nvSpPr>
      <dsp:spPr>
        <a:xfrm>
          <a:off x="2717151" y="-983"/>
          <a:ext cx="4170071" cy="4170071"/>
        </a:xfrm>
        <a:prstGeom prst="circularArrow">
          <a:avLst>
            <a:gd name="adj1" fmla="val 3991"/>
            <a:gd name="adj2" fmla="val 250380"/>
            <a:gd name="adj3" fmla="val 20572795"/>
            <a:gd name="adj4" fmla="val 18983398"/>
            <a:gd name="adj5" fmla="val 4656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B56A3-5976-43C2-9275-2B4787D1438F}">
      <dsp:nvSpPr>
        <dsp:cNvPr id="0" name=""/>
        <dsp:cNvSpPr/>
      </dsp:nvSpPr>
      <dsp:spPr>
        <a:xfrm>
          <a:off x="6280161" y="1657295"/>
          <a:ext cx="853513" cy="853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BROP</a:t>
          </a:r>
        </a:p>
      </dsp:txBody>
      <dsp:txXfrm>
        <a:off x="6280161" y="1657295"/>
        <a:ext cx="853513" cy="853513"/>
      </dsp:txXfrm>
    </dsp:sp>
    <dsp:sp modelId="{7F70523D-B1E8-487C-85FB-4F998CC029D7}">
      <dsp:nvSpPr>
        <dsp:cNvPr id="0" name=""/>
        <dsp:cNvSpPr/>
      </dsp:nvSpPr>
      <dsp:spPr>
        <a:xfrm>
          <a:off x="2717151" y="-983"/>
          <a:ext cx="4170071" cy="4170071"/>
        </a:xfrm>
        <a:prstGeom prst="circularArrow">
          <a:avLst>
            <a:gd name="adj1" fmla="val 3991"/>
            <a:gd name="adj2" fmla="val 250380"/>
            <a:gd name="adj3" fmla="val 2366222"/>
            <a:gd name="adj4" fmla="val 776825"/>
            <a:gd name="adj5" fmla="val 4656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4B862-7B2B-41FA-B770-A91156838F0E}">
      <dsp:nvSpPr>
        <dsp:cNvPr id="0" name=""/>
        <dsp:cNvSpPr/>
      </dsp:nvSpPr>
      <dsp:spPr>
        <a:xfrm>
          <a:off x="5327796" y="3306841"/>
          <a:ext cx="853513" cy="853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BPS/CFSP &amp; DMS</a:t>
          </a:r>
        </a:p>
      </dsp:txBody>
      <dsp:txXfrm>
        <a:off x="5327796" y="3306841"/>
        <a:ext cx="853513" cy="853513"/>
      </dsp:txXfrm>
    </dsp:sp>
    <dsp:sp modelId="{CA0150C6-F918-47B4-B4F6-C956492136F2}">
      <dsp:nvSpPr>
        <dsp:cNvPr id="0" name=""/>
        <dsp:cNvSpPr/>
      </dsp:nvSpPr>
      <dsp:spPr>
        <a:xfrm>
          <a:off x="2717151" y="-983"/>
          <a:ext cx="4170071" cy="4170071"/>
        </a:xfrm>
        <a:prstGeom prst="circularArrow">
          <a:avLst>
            <a:gd name="adj1" fmla="val 3991"/>
            <a:gd name="adj2" fmla="val 250380"/>
            <a:gd name="adj3" fmla="val 6110734"/>
            <a:gd name="adj4" fmla="val 4438885"/>
            <a:gd name="adj5" fmla="val 4656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62D00-BCA0-4658-97FE-F2657E1C37FB}">
      <dsp:nvSpPr>
        <dsp:cNvPr id="0" name=""/>
        <dsp:cNvSpPr/>
      </dsp:nvSpPr>
      <dsp:spPr>
        <a:xfrm>
          <a:off x="3423065" y="3306841"/>
          <a:ext cx="853513" cy="853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Estimates</a:t>
          </a:r>
          <a:r>
            <a:rPr lang="en-US" sz="900" kern="1200" dirty="0"/>
            <a:t> </a:t>
          </a:r>
        </a:p>
      </dsp:txBody>
      <dsp:txXfrm>
        <a:off x="3423065" y="3306841"/>
        <a:ext cx="853513" cy="853513"/>
      </dsp:txXfrm>
    </dsp:sp>
    <dsp:sp modelId="{DEE4FA21-16CA-45B9-B098-6695F5632FDE}">
      <dsp:nvSpPr>
        <dsp:cNvPr id="0" name=""/>
        <dsp:cNvSpPr/>
      </dsp:nvSpPr>
      <dsp:spPr>
        <a:xfrm>
          <a:off x="2717151" y="-983"/>
          <a:ext cx="4170071" cy="4170071"/>
        </a:xfrm>
        <a:prstGeom prst="circularArrow">
          <a:avLst>
            <a:gd name="adj1" fmla="val 3991"/>
            <a:gd name="adj2" fmla="val 250380"/>
            <a:gd name="adj3" fmla="val 9772795"/>
            <a:gd name="adj4" fmla="val 8183398"/>
            <a:gd name="adj5" fmla="val 4656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A40D7-16D2-497C-9E4E-E98A18BBB7EB}">
      <dsp:nvSpPr>
        <dsp:cNvPr id="0" name=""/>
        <dsp:cNvSpPr/>
      </dsp:nvSpPr>
      <dsp:spPr>
        <a:xfrm>
          <a:off x="2470699" y="1657295"/>
          <a:ext cx="853513" cy="853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Appropriation Bill</a:t>
          </a:r>
        </a:p>
      </dsp:txBody>
      <dsp:txXfrm>
        <a:off x="2470699" y="1657295"/>
        <a:ext cx="853513" cy="853513"/>
      </dsp:txXfrm>
    </dsp:sp>
    <dsp:sp modelId="{AE1B2D79-79F4-41A6-91AB-86935BD2A1DE}">
      <dsp:nvSpPr>
        <dsp:cNvPr id="0" name=""/>
        <dsp:cNvSpPr/>
      </dsp:nvSpPr>
      <dsp:spPr>
        <a:xfrm>
          <a:off x="2717151" y="-983"/>
          <a:ext cx="4170071" cy="4170071"/>
        </a:xfrm>
        <a:prstGeom prst="circularArrow">
          <a:avLst>
            <a:gd name="adj1" fmla="val 3991"/>
            <a:gd name="adj2" fmla="val 250380"/>
            <a:gd name="adj3" fmla="val 13166222"/>
            <a:gd name="adj4" fmla="val 11576825"/>
            <a:gd name="adj5" fmla="val 4656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0F5462-01CB-4B24-98EB-ECCF9E53838F}">
      <dsp:nvSpPr>
        <dsp:cNvPr id="0" name=""/>
        <dsp:cNvSpPr/>
      </dsp:nvSpPr>
      <dsp:spPr>
        <a:xfrm>
          <a:off x="3423065" y="7750"/>
          <a:ext cx="853513" cy="853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Finance Bill</a:t>
          </a:r>
        </a:p>
      </dsp:txBody>
      <dsp:txXfrm>
        <a:off x="3423065" y="7750"/>
        <a:ext cx="853513" cy="853513"/>
      </dsp:txXfrm>
    </dsp:sp>
    <dsp:sp modelId="{1C637585-8ABB-41DC-AD54-46E21D5F1A28}">
      <dsp:nvSpPr>
        <dsp:cNvPr id="0" name=""/>
        <dsp:cNvSpPr/>
      </dsp:nvSpPr>
      <dsp:spPr>
        <a:xfrm>
          <a:off x="2717151" y="-983"/>
          <a:ext cx="4170071" cy="4170071"/>
        </a:xfrm>
        <a:prstGeom prst="circularArrow">
          <a:avLst>
            <a:gd name="adj1" fmla="val 3991"/>
            <a:gd name="adj2" fmla="val 250380"/>
            <a:gd name="adj3" fmla="val 16910734"/>
            <a:gd name="adj4" fmla="val 15238885"/>
            <a:gd name="adj5" fmla="val 4656"/>
          </a:avLst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95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89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62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08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58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21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5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44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3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0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9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981C7-34B4-4CD2-B672-E0F758ABE9A7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1342901-4E66-4554-ADCA-DA52EECBC81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53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887" y="1309816"/>
            <a:ext cx="9395726" cy="1968843"/>
          </a:xfrm>
        </p:spPr>
        <p:txBody>
          <a:bodyPr>
            <a:normAutofit/>
          </a:bodyPr>
          <a:lstStyle/>
          <a:p>
            <a:r>
              <a:rPr lang="en-US" dirty="0"/>
              <a:t>PUBLIC EXPENDITURE MANAGEMENT (PEM)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30314" y="4053017"/>
            <a:ext cx="2767913" cy="724930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Understanding PEM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29348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6249" y="804519"/>
            <a:ext cx="9603275" cy="1049235"/>
          </a:xfrm>
        </p:spPr>
        <p:txBody>
          <a:bodyPr/>
          <a:lstStyle/>
          <a:p>
            <a:r>
              <a:rPr lang="en-US" cap="none" dirty="0"/>
              <a:t>Budget Summary</a:t>
            </a:r>
            <a:endParaRPr lang="en-GB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50975" y="1853754"/>
          <a:ext cx="9604375" cy="4168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2073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0477" y="722908"/>
            <a:ext cx="9603275" cy="1049235"/>
          </a:xfrm>
        </p:spPr>
        <p:txBody>
          <a:bodyPr/>
          <a:lstStyle/>
          <a:p>
            <a:r>
              <a:rPr lang="en-US" cap="none" dirty="0"/>
              <a:t>County Budget Making Calendar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316406"/>
              </p:ext>
            </p:extLst>
          </p:nvPr>
        </p:nvGraphicFramePr>
        <p:xfrm>
          <a:off x="1540477" y="2015732"/>
          <a:ext cx="9514378" cy="4127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36">
                  <a:extLst>
                    <a:ext uri="{9D8B030D-6E8A-4147-A177-3AD203B41FA5}">
                      <a16:colId xmlns:a16="http://schemas.microsoft.com/office/drawing/2014/main" val="3418176217"/>
                    </a:ext>
                  </a:extLst>
                </a:gridCol>
                <a:gridCol w="1914311">
                  <a:extLst>
                    <a:ext uri="{9D8B030D-6E8A-4147-A177-3AD203B41FA5}">
                      <a16:colId xmlns:a16="http://schemas.microsoft.com/office/drawing/2014/main" val="1289657557"/>
                    </a:ext>
                  </a:extLst>
                </a:gridCol>
                <a:gridCol w="6077531">
                  <a:extLst>
                    <a:ext uri="{9D8B030D-6E8A-4147-A177-3AD203B41FA5}">
                      <a16:colId xmlns:a16="http://schemas.microsoft.com/office/drawing/2014/main" val="3407081942"/>
                    </a:ext>
                  </a:extLst>
                </a:gridCol>
              </a:tblGrid>
              <a:tr h="751134">
                <a:tc>
                  <a:txBody>
                    <a:bodyPr/>
                    <a:lstStyle/>
                    <a:p>
                      <a:r>
                        <a:rPr lang="en-US" dirty="0"/>
                        <a:t>Quarters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Activity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367850"/>
                  </a:ext>
                </a:extLst>
              </a:tr>
              <a:tr h="1051017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July</a:t>
                      </a:r>
                      <a:r>
                        <a:rPr lang="en-US" baseline="0" dirty="0"/>
                        <a:t> to 30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September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County </a:t>
                      </a:r>
                      <a:r>
                        <a:rPr lang="en-US" sz="1200" dirty="0" err="1"/>
                        <a:t>gvt</a:t>
                      </a:r>
                      <a:r>
                        <a:rPr lang="en-US" sz="1200" dirty="0"/>
                        <a:t> budget process begins on 30</a:t>
                      </a:r>
                      <a:r>
                        <a:rPr lang="en-US" sz="1200" baseline="30000" dirty="0"/>
                        <a:t>th</a:t>
                      </a:r>
                      <a:r>
                        <a:rPr lang="en-US" sz="1200" dirty="0"/>
                        <a:t> August with the issuance of a circular by the treasury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Sep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baseline="0" dirty="0"/>
                        <a:t>: County planning dept. tables ADP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Sep 1- Feb 15: county treasury conducts public hearings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Sep 30: Budget review and outlook paper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207365"/>
                  </a:ext>
                </a:extLst>
              </a:tr>
              <a:tr h="751134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nd</a:t>
                      </a:r>
                      <a:r>
                        <a:rPr lang="en-US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October to 31</a:t>
                      </a:r>
                      <a:r>
                        <a:rPr lang="en-US" baseline="30000" dirty="0"/>
                        <a:t>st</a:t>
                      </a:r>
                      <a:r>
                        <a:rPr lang="en-US" baseline="0" dirty="0"/>
                        <a:t> December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October 21: County</a:t>
                      </a:r>
                      <a:r>
                        <a:rPr lang="en-US" sz="1200" baseline="0" dirty="0"/>
                        <a:t> Treasury tables County budget Review and outlook paper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October 31: Deadline for publication of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baseline="0" dirty="0"/>
                        <a:t> Quarter budget implementation reports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302906"/>
                  </a:ext>
                </a:extLst>
              </a:tr>
              <a:tr h="751134">
                <a:tc>
                  <a:txBody>
                    <a:bodyPr/>
                    <a:lstStyle/>
                    <a:p>
                      <a:r>
                        <a:rPr lang="en-US" dirty="0"/>
                        <a:t>3rd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January to 30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March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Jan</a:t>
                      </a:r>
                      <a:r>
                        <a:rPr lang="en-US" sz="1200" baseline="0" dirty="0"/>
                        <a:t> 31: County </a:t>
                      </a:r>
                      <a:r>
                        <a:rPr lang="en-US" sz="1200" baseline="0" dirty="0" err="1"/>
                        <a:t>gvt</a:t>
                      </a:r>
                      <a:r>
                        <a:rPr lang="en-US" sz="1200" baseline="0" dirty="0"/>
                        <a:t> publishes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baseline="0" dirty="0"/>
                        <a:t> quarter budget implementation report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Feb 28: Tabling of the County Fiscal Strategy Paper (FSP)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March 7: Deadline for publication of the FSP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baseline="0" dirty="0"/>
                        <a:t>March 14: Approval of County FSP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95193"/>
                  </a:ext>
                </a:extLst>
              </a:tr>
              <a:tr h="751134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April to 30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June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April 30: Publication of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quarter budget implementation reports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May 1- June 30:  Budget proposals &amp; Estimates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June</a:t>
                      </a:r>
                      <a:r>
                        <a:rPr lang="en-US" sz="1200" baseline="0" dirty="0"/>
                        <a:t> 30: Deadline for passing the Appropriation Bill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005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574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Roles Of The Public In The Budget Making Process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858889"/>
          </a:xfrm>
        </p:spPr>
        <p:txBody>
          <a:bodyPr>
            <a:normAutofit/>
          </a:bodyPr>
          <a:lstStyle/>
          <a:p>
            <a:r>
              <a:rPr lang="en-US" dirty="0"/>
              <a:t>Article 201 of the Constitution provides for the principles of public finance </a:t>
            </a:r>
          </a:p>
          <a:p>
            <a:r>
              <a:rPr lang="en-US" dirty="0"/>
              <a:t>The constitution provides for openness and accountability. The public have a role to participate in financial matters like budget making process</a:t>
            </a:r>
          </a:p>
          <a:p>
            <a:r>
              <a:rPr lang="en-US" dirty="0"/>
              <a:t> The government calls for public hearings where the public participates </a:t>
            </a:r>
          </a:p>
          <a:p>
            <a:r>
              <a:rPr lang="en-US" dirty="0"/>
              <a:t>The public an influence mobilization, allocation, and utilization of public resources </a:t>
            </a:r>
          </a:p>
          <a:p>
            <a:r>
              <a:rPr lang="en-US" dirty="0"/>
              <a:t>The oversight role</a:t>
            </a:r>
          </a:p>
          <a:p>
            <a:r>
              <a:rPr lang="en-US" dirty="0"/>
              <a:t>Present views that can then be incorporated into the County Fiscal Strategy Paper as well as Budget Review and Outlook Paper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661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Budget Execution &amp; Monitoring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3"/>
            <a:ext cx="9603275" cy="40474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line ministries enforce spending limits as provided by the legislature</a:t>
            </a:r>
          </a:p>
          <a:p>
            <a:r>
              <a:rPr lang="en-US" dirty="0"/>
              <a:t> The finance ministry/department supervise these limits</a:t>
            </a:r>
          </a:p>
          <a:p>
            <a:r>
              <a:rPr lang="en-US" dirty="0"/>
              <a:t>The finance ministry/department monitors and control the flow of expenditure annually </a:t>
            </a:r>
          </a:p>
          <a:p>
            <a:r>
              <a:rPr lang="en-US" dirty="0"/>
              <a:t> The systems for monitoring and controlling personnel expenditure should be as robust as other areas of budget </a:t>
            </a:r>
          </a:p>
          <a:p>
            <a:r>
              <a:rPr lang="en-US" dirty="0"/>
              <a:t> The line ministries and  departments make regular reports to the finance ministry/ department  comparing the  actual spending with monthly forecast based on the budget appropriations.</a:t>
            </a:r>
          </a:p>
          <a:p>
            <a:r>
              <a:rPr lang="en-US" dirty="0"/>
              <a:t> Parliament periodically reviews the line ministries/department expenditure</a:t>
            </a:r>
          </a:p>
          <a:p>
            <a:r>
              <a:rPr lang="en-US" dirty="0"/>
              <a:t> The Finance ministry manage the cash and financial distribution through treasury single account. For example, the IFMIS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916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How To Assess Budget Soundness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927654"/>
            <a:ext cx="9603275" cy="407773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Comprehensiveness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 good budget covers all government operations</a:t>
            </a:r>
          </a:p>
          <a:p>
            <a:r>
              <a:rPr lang="en-US" b="1" dirty="0"/>
              <a:t>Transparency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There has to be a connection between the budget process and the National &amp; County laws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Civic participation is key  </a:t>
            </a:r>
          </a:p>
          <a:p>
            <a:r>
              <a:rPr lang="en-US" b="1" dirty="0"/>
              <a:t>Realism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Must align to macroeconomic framework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Estimates need to be based on revenue projections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Spending priorities need to be agreed upon at the County &amp; National level  </a:t>
            </a:r>
          </a:p>
          <a:p>
            <a:pPr marL="457200" lvl="1" indent="0">
              <a:buNone/>
            </a:pPr>
            <a:r>
              <a:rPr lang="en-US" dirty="0"/>
              <a:t>(Source: </a:t>
            </a:r>
            <a:r>
              <a:rPr lang="en-US" i="1" dirty="0"/>
              <a:t>IMF</a:t>
            </a:r>
            <a:r>
              <a:rPr lang="en-US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390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Managing Public Expenditure Under The Constitution Of Kenya 2010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075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Constitution was promulgated on 27</a:t>
            </a:r>
            <a:r>
              <a:rPr lang="en-US" baseline="30000" dirty="0"/>
              <a:t>th</a:t>
            </a:r>
            <a:r>
              <a:rPr lang="en-US" dirty="0"/>
              <a:t> August of 2010</a:t>
            </a:r>
          </a:p>
          <a:p>
            <a:r>
              <a:rPr lang="en-US" dirty="0"/>
              <a:t>It created devolved units of governance i.e. National and County Governments </a:t>
            </a:r>
          </a:p>
          <a:p>
            <a:r>
              <a:rPr lang="en-US" dirty="0"/>
              <a:t>The National and County Governments both collect revenue </a:t>
            </a:r>
          </a:p>
          <a:p>
            <a:r>
              <a:rPr lang="en-US" dirty="0"/>
              <a:t>The principle law that guides public expenditure in Kenya is the Public Financial Management  Act of 2012</a:t>
            </a:r>
          </a:p>
          <a:p>
            <a:r>
              <a:rPr lang="en-US" dirty="0"/>
              <a:t>The Act is meant to provide for the effective management of public finances by national and county governments </a:t>
            </a:r>
          </a:p>
          <a:p>
            <a:r>
              <a:rPr lang="en-US" dirty="0"/>
              <a:t>The PFM Act emphasizes the importance of good financial management </a:t>
            </a:r>
          </a:p>
          <a:p>
            <a:r>
              <a:rPr lang="en-US" dirty="0"/>
              <a:t>The success of devolution is anchored on a good Public Expenditure Management system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353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77146"/>
          </a:xfrm>
        </p:spPr>
        <p:txBody>
          <a:bodyPr/>
          <a:lstStyle/>
          <a:p>
            <a:r>
              <a:rPr lang="en-US" cap="none" dirty="0"/>
              <a:t>Linkage Between The PFM Act And The Constitution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61752"/>
            <a:ext cx="9603275" cy="4226010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Article 201</a:t>
            </a:r>
            <a:r>
              <a:rPr lang="en-US" sz="1800" dirty="0"/>
              <a:t>, which provides for principles of public finance guides the PFM (Amendment) Act</a:t>
            </a:r>
          </a:p>
          <a:p>
            <a:r>
              <a:rPr lang="en-US" sz="1800" b="1" dirty="0"/>
              <a:t>Article 206 </a:t>
            </a:r>
            <a:r>
              <a:rPr lang="en-US" sz="1800" dirty="0"/>
              <a:t>covers the consolidated fund and other public funds </a:t>
            </a:r>
          </a:p>
          <a:p>
            <a:r>
              <a:rPr lang="en-US" sz="1800" b="1" dirty="0"/>
              <a:t>Article 207 </a:t>
            </a:r>
            <a:r>
              <a:rPr lang="en-US" sz="1800" dirty="0"/>
              <a:t>establishes County Revenue Funds </a:t>
            </a:r>
          </a:p>
          <a:p>
            <a:r>
              <a:rPr lang="en-US" sz="1800" b="1" dirty="0"/>
              <a:t>Article 208 </a:t>
            </a:r>
            <a:r>
              <a:rPr lang="en-US" sz="1800" dirty="0"/>
              <a:t>covers Contingencies Fund</a:t>
            </a:r>
          </a:p>
          <a:p>
            <a:r>
              <a:rPr lang="en-US" sz="1800" b="1" dirty="0"/>
              <a:t>Article 211 </a:t>
            </a:r>
            <a:r>
              <a:rPr lang="en-US" sz="1800" dirty="0"/>
              <a:t>to </a:t>
            </a:r>
            <a:r>
              <a:rPr lang="en-US" sz="1800" b="1" dirty="0"/>
              <a:t>214</a:t>
            </a:r>
            <a:r>
              <a:rPr lang="en-US" sz="1800" dirty="0"/>
              <a:t> cover borrowing ad guarantees </a:t>
            </a:r>
          </a:p>
          <a:p>
            <a:r>
              <a:rPr lang="en-US" sz="1800" dirty="0"/>
              <a:t>Article 220 provides for the prescription of the form, content, and timing of budgets by a national legislation </a:t>
            </a:r>
          </a:p>
          <a:p>
            <a:r>
              <a:rPr lang="en-US" sz="1800" b="1" dirty="0"/>
              <a:t>Article 225 </a:t>
            </a:r>
            <a:r>
              <a:rPr lang="en-US" sz="1800" dirty="0"/>
              <a:t>is on financial controls </a:t>
            </a:r>
          </a:p>
          <a:p>
            <a:r>
              <a:rPr lang="en-US" sz="1800" b="1" dirty="0"/>
              <a:t>Article 226 </a:t>
            </a:r>
            <a:r>
              <a:rPr lang="en-US" sz="1800" dirty="0"/>
              <a:t>provides for the provision of records and audit of accounts of government </a:t>
            </a:r>
          </a:p>
          <a:p>
            <a:r>
              <a:rPr lang="en-US" sz="1800" b="1" dirty="0"/>
              <a:t>Article 227 </a:t>
            </a:r>
            <a:r>
              <a:rPr lang="en-US" sz="1800" dirty="0"/>
              <a:t>is on procurement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429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Social Accountability Within The PEM System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Social accountability is a governance aspect of the public expenditure management </a:t>
            </a:r>
          </a:p>
          <a:p>
            <a:r>
              <a:rPr lang="en-US" dirty="0"/>
              <a:t> Therefore, it requires good governance, which  is anchored under the pillars of: accountability, transparency, predictability, and participation.</a:t>
            </a:r>
          </a:p>
          <a:p>
            <a:r>
              <a:rPr lang="en-US" dirty="0"/>
              <a:t>Accountability is the capacity to call public officials to task for their actions.</a:t>
            </a:r>
          </a:p>
          <a:p>
            <a:r>
              <a:rPr lang="en-US" dirty="0"/>
              <a:t> Transparency entails the low-cost access to relevant information</a:t>
            </a:r>
          </a:p>
          <a:p>
            <a:r>
              <a:rPr lang="en-US" dirty="0"/>
              <a:t> predictability emanates  from laws and regulations that are clear, known in advance, uniform and effectively enforced.</a:t>
            </a:r>
          </a:p>
          <a:p>
            <a:r>
              <a:rPr lang="en-US" dirty="0"/>
              <a:t> Participation is required to supply reliable information and provide reality check for government 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248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Other Tools For Social Accountability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084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500" b="1" dirty="0"/>
              <a:t>Budget Literacy Campaigns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Efforts by civil society, research institutes, and academia to build capacity so that citizens can hold government accountable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Through these campaigns, citizens can also influence budget priorities </a:t>
            </a:r>
          </a:p>
          <a:p>
            <a:pPr marL="0" indent="0">
              <a:buNone/>
            </a:pPr>
            <a:r>
              <a:rPr lang="en-US" sz="1500" b="1" dirty="0"/>
              <a:t>Citizen Charter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A document that informs citizens about service entitlements they have as the users of pubic service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It is an entitlement to an explanation if standards are not met </a:t>
            </a:r>
          </a:p>
          <a:p>
            <a:pPr marL="0" indent="0">
              <a:buNone/>
            </a:pPr>
            <a:r>
              <a:rPr lang="en-US" sz="1500" b="1" dirty="0"/>
              <a:t>Citizen Jury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300" dirty="0"/>
              <a:t>A group of selected members of a community that make recommendation or action proposals to decision makers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300" dirty="0"/>
              <a:t>It is a deliberative participatory instrument to supplement conventional democratic process</a:t>
            </a:r>
          </a:p>
          <a:p>
            <a:pPr marL="0" indent="0">
              <a:buNone/>
            </a:pPr>
            <a:r>
              <a:rPr lang="en-US" sz="1500" b="1" dirty="0"/>
              <a:t>Community Contracting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300" dirty="0"/>
              <a:t>A process where community groups are contracted for provision of services. This way they are directly involved in public expenditure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332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Other Tools For Social Accountability…   </a:t>
            </a:r>
            <a:r>
              <a:rPr lang="en-US" i="1" cap="none" dirty="0"/>
              <a:t>Cont’d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260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500" b="1" dirty="0"/>
              <a:t>Focus Group Discussions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Composed of a small number of stakeholders to discuss and consult in an informal setting project impact and concerns </a:t>
            </a:r>
          </a:p>
          <a:p>
            <a:pPr marL="0" indent="0">
              <a:buNone/>
            </a:pPr>
            <a:r>
              <a:rPr lang="en-US" sz="1500" b="1" dirty="0"/>
              <a:t>Independent Budget Analysis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A process where civil society stakeholders research, explain, monitor, and disseminate information about public expenditures and investments to influence allocation of public funds through the budget</a:t>
            </a:r>
          </a:p>
          <a:p>
            <a:pPr marL="0" indent="0">
              <a:buNone/>
            </a:pPr>
            <a:r>
              <a:rPr lang="en-US" sz="1500" b="1" dirty="0"/>
              <a:t>Information Campaigns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Processes that provide citizens with information about government plans, projects, activities, laws, services etc. They include mass media, printed materials, public meetings, information kiosks</a:t>
            </a:r>
          </a:p>
          <a:p>
            <a:pPr marL="0" indent="0">
              <a:buNone/>
            </a:pPr>
            <a:r>
              <a:rPr lang="en-US" sz="1500" b="1" dirty="0"/>
              <a:t>Social Audit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300" dirty="0"/>
              <a:t> Also known as Social Accounting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300" dirty="0"/>
              <a:t>Is a monitoring process through which organizational or project information  is collected, analyzed and shared publicly in a participatory fashion. </a:t>
            </a:r>
          </a:p>
          <a:p>
            <a:pPr marL="457200" lvl="1" indent="0">
              <a:buNone/>
            </a:pPr>
            <a:r>
              <a:rPr lang="en-US" sz="1300" dirty="0"/>
              <a:t>Source: </a:t>
            </a:r>
            <a:r>
              <a:rPr lang="en-US" sz="1300" i="1" dirty="0"/>
              <a:t>World Bank Social Accountability Tools &amp; Approaches, 2011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2103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719481"/>
          </a:xfrm>
        </p:spPr>
        <p:txBody>
          <a:bodyPr>
            <a:normAutofit/>
          </a:bodyPr>
          <a:lstStyle/>
          <a:p>
            <a:r>
              <a:rPr lang="en-US" cap="none" dirty="0"/>
              <a:t>What Is Public Expenditure Management (PEM)?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94788"/>
            <a:ext cx="9603275" cy="3827282"/>
          </a:xfrm>
        </p:spPr>
        <p:txBody>
          <a:bodyPr/>
          <a:lstStyle/>
          <a:p>
            <a:r>
              <a:rPr lang="en-US" dirty="0"/>
              <a:t>An approach to public sector budgeting with an orientation towards the achievements of desired outcomes (Asian Development Bank)</a:t>
            </a:r>
          </a:p>
          <a:p>
            <a:r>
              <a:rPr lang="en-US" dirty="0"/>
              <a:t>It puts a lot of emphasis on ‘the right processes” unlike conventional budgeting that only narrowly focusses on expenditures </a:t>
            </a:r>
          </a:p>
          <a:p>
            <a:r>
              <a:rPr lang="en-US" dirty="0"/>
              <a:t>Promotes the achievements of: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Aggregate Fiscal Discipline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Allocative Efficiency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and Operational Efficiency</a:t>
            </a:r>
          </a:p>
          <a:p>
            <a:pPr marL="1257300" lvl="2" indent="-3429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580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Accountability In The PEM System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42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Transparency and accountability mechanisms are needed to impose implicit costs and,</a:t>
            </a:r>
          </a:p>
          <a:p>
            <a:r>
              <a:rPr lang="en-US" dirty="0"/>
              <a:t>when relevant, explicit sanctions on politicians and bureaucrats for violating budgetary rules.</a:t>
            </a:r>
          </a:p>
          <a:p>
            <a:r>
              <a:rPr lang="en-US" dirty="0"/>
              <a:t>Politicians and public officials have to respond periodically to questions concerning their activities</a:t>
            </a:r>
          </a:p>
          <a:p>
            <a:r>
              <a:rPr lang="en-US" dirty="0"/>
              <a:t>They must be held responsible for the exercise of the authority provided to them.</a:t>
            </a:r>
          </a:p>
          <a:p>
            <a:r>
              <a:rPr lang="en-US" dirty="0"/>
              <a:t>Being held responsible should lead to consequences i.e. , rewards or sanctions, as in the case of misuses of public funds</a:t>
            </a:r>
          </a:p>
          <a:p>
            <a:r>
              <a:rPr lang="en-US" dirty="0"/>
              <a:t>Accountability requires clarity in the definition of responsibilities</a:t>
            </a:r>
          </a:p>
          <a:p>
            <a:r>
              <a:rPr lang="en-US" dirty="0"/>
              <a:t>Accountability to parliament is essential, and one of the basic conditions for sound budgeting</a:t>
            </a:r>
          </a:p>
        </p:txBody>
      </p:sp>
    </p:spTree>
    <p:extLst>
      <p:ext uri="{BB962C8B-B14F-4D97-AF65-F5344CB8AC3E}">
        <p14:creationId xmlns:p14="http://schemas.microsoft.com/office/powerpoint/2010/main" val="108061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Transparency Within The PEM System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Transparency underpins accountability,</a:t>
            </a:r>
          </a:p>
          <a:p>
            <a:r>
              <a:rPr lang="en-US" dirty="0"/>
              <a:t>Fiscal and financial information, made available on a full, regular and timely basis, is an important ingredient of an informed executive, legislature, and public.</a:t>
            </a:r>
          </a:p>
          <a:p>
            <a:r>
              <a:rPr lang="en-US" dirty="0"/>
              <a:t>Competent legislative staff and independent public media are essential to processing and disseminating this information.</a:t>
            </a:r>
          </a:p>
          <a:p>
            <a:r>
              <a:rPr lang="en-US" dirty="0"/>
              <a:t>It is important not only that such information be provided, but that it be in a relevant and understandable form. (IMF assembled  </a:t>
            </a:r>
            <a:r>
              <a:rPr lang="en-US" i="1" dirty="0"/>
              <a:t>Code of Good Practices on Fiscal Transparency, 1998).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986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Predictability Within The PEM System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important for operational performance,</a:t>
            </a:r>
          </a:p>
          <a:p>
            <a:r>
              <a:rPr lang="en-US" dirty="0"/>
              <a:t>Lack of predictability of financial resources undermines strategic prioritization and makes it hard for public officials to plan for the provision of services.</a:t>
            </a:r>
          </a:p>
          <a:p>
            <a:r>
              <a:rPr lang="en-US" dirty="0"/>
              <a:t> It provides important signals to the private sector in making its own production, marketing and investment decisions </a:t>
            </a:r>
          </a:p>
          <a:p>
            <a:r>
              <a:rPr lang="en-US" dirty="0"/>
              <a:t> A good  budgetary system that is predictable has criteria given under IMF 1999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7321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sz="2800" i="1" dirty="0"/>
              <a:t>The End</a:t>
            </a:r>
            <a:endParaRPr lang="en-GB" sz="2800" i="1" dirty="0"/>
          </a:p>
        </p:txBody>
      </p:sp>
    </p:spTree>
    <p:extLst>
      <p:ext uri="{BB962C8B-B14F-4D97-AF65-F5344CB8AC3E}">
        <p14:creationId xmlns:p14="http://schemas.microsoft.com/office/powerpoint/2010/main" val="162457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Objectives Of Public Expenditure Management (PEM)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923068"/>
            <a:ext cx="9603275" cy="3949831"/>
          </a:xfrm>
        </p:spPr>
        <p:txBody>
          <a:bodyPr>
            <a:normAutofit/>
          </a:bodyPr>
          <a:lstStyle/>
          <a:p>
            <a:r>
              <a:rPr lang="en-US" dirty="0"/>
              <a:t>To maintain aggregate fiscal discipline. Fiscal discipline pertains to effective control of budget</a:t>
            </a:r>
          </a:p>
          <a:p>
            <a:r>
              <a:rPr lang="en-US" dirty="0"/>
              <a:t>Allocate resources in accordance with the government priorities. Effectiveness depends largely on resource allocation decisions </a:t>
            </a:r>
          </a:p>
          <a:p>
            <a:r>
              <a:rPr lang="en-US" dirty="0"/>
              <a:t>Promote effective delivery of services. Programs need to be implemented as well as service delivery at a low cost per output</a:t>
            </a:r>
          </a:p>
          <a:p>
            <a:r>
              <a:rPr lang="en-US" dirty="0"/>
              <a:t>Advances essential considerations into the wider societal values and requirements. This relates to accountability, transparency, predictability, and participation in sound budget management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4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Principles Of Public Expenditure Management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3"/>
            <a:ext cx="9603275" cy="40002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The Principle of Economy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Requires that governments spend money in a manner that avoids wastefulness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en-US" sz="2000" b="1" dirty="0"/>
              <a:t>The Principle of maximum social advantage</a:t>
            </a:r>
          </a:p>
          <a:p>
            <a:pPr marL="800100" lvl="3" indent="-3429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Aims to ensure governments incur expenditure in a manner that benefits the community as a whole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The Principle of Sanction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All public expenditure should be incurred by getting prior sanction from competent authority</a:t>
            </a:r>
          </a:p>
          <a:p>
            <a:pPr marL="0" indent="0">
              <a:buNone/>
            </a:pPr>
            <a:r>
              <a:rPr lang="en-US" b="1" dirty="0"/>
              <a:t>The Principle of Balanced Budgets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Every government must strive to keep their budgets balanced at all times </a:t>
            </a:r>
          </a:p>
          <a:p>
            <a:pPr marL="0" indent="0">
              <a:buNone/>
            </a:pPr>
            <a:r>
              <a:rPr lang="en-US" b="1" dirty="0"/>
              <a:t>The Principle of Elasticity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Public Expenditure should be fairly elastic to match the economic status</a:t>
            </a:r>
            <a:endParaRPr lang="en-GB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851286"/>
          </a:xfrm>
        </p:spPr>
        <p:txBody>
          <a:bodyPr/>
          <a:lstStyle/>
          <a:p>
            <a:r>
              <a:rPr lang="en-US" cap="none" dirty="0"/>
              <a:t>Types Of Public Expenditure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38227"/>
            <a:ext cx="9603275" cy="3657600"/>
          </a:xfrm>
        </p:spPr>
        <p:txBody>
          <a:bodyPr>
            <a:normAutofit/>
          </a:bodyPr>
          <a:lstStyle/>
          <a:p>
            <a:r>
              <a:rPr lang="en-US" b="1" dirty="0"/>
              <a:t>Capital and Revenue Expenditure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This is expenditure that results in the creation of fixed assets e.g. expenditure on dams, industrial parks, public enterprises etc.</a:t>
            </a:r>
          </a:p>
          <a:p>
            <a:r>
              <a:rPr lang="en-US" b="1" dirty="0"/>
              <a:t>Development and Non-Developmental Expenditure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Those on initiatives like infrastructural development, agriculture are development expenditure while those on public administration, interest payments, law and order are non-developmental 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540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Public Expenditure Management Cycle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688" y="1850976"/>
            <a:ext cx="8118510" cy="4063792"/>
          </a:xfrm>
        </p:spPr>
        <p:txBody>
          <a:bodyPr/>
          <a:lstStyle/>
          <a:p>
            <a:r>
              <a:rPr lang="en-US" dirty="0"/>
              <a:t>Below is an ideal PEM cycle (Source: </a:t>
            </a:r>
            <a:r>
              <a:rPr lang="en-US" i="1" dirty="0"/>
              <a:t>Kenya Institute for Public Policy Research and Analysis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1026" name="Picture 2" descr="Image result for public expenditure management cycle keny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395" y="2309568"/>
            <a:ext cx="4901664" cy="36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16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Public Expenditure Management Cycle…       </a:t>
            </a:r>
            <a:r>
              <a:rPr lang="en-US" i="1" cap="none" dirty="0"/>
              <a:t>Cont’d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00029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Strategy Development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This is a crucial stage for determining the need for a specific expenditure within a County, for instance. It involves application of adequate strategies and determination of County capabilities </a:t>
            </a:r>
          </a:p>
          <a:p>
            <a:r>
              <a:rPr lang="en-US" b="1" dirty="0"/>
              <a:t>Planning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Involves coming up with an output plan, conducting cost benefit analysis, and coming up with the budget itself</a:t>
            </a:r>
          </a:p>
          <a:p>
            <a:r>
              <a:rPr lang="en-US" b="1" dirty="0"/>
              <a:t> Implementation, Monitoring &amp; Management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At this stage guidance on financial management and accounting is offered. Periodic monitoring on budgets implementation also occurs</a:t>
            </a:r>
          </a:p>
          <a:p>
            <a:r>
              <a:rPr lang="en-US" b="1" dirty="0"/>
              <a:t>Reporting &amp; Review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Annual report and reviews are prepared together with comprehensive financial reporting 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173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The Budget Making Process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3602472"/>
          </a:xfrm>
        </p:spPr>
        <p:txBody>
          <a:bodyPr>
            <a:normAutofit/>
          </a:bodyPr>
          <a:lstStyle/>
          <a:p>
            <a:r>
              <a:rPr lang="en-US" dirty="0"/>
              <a:t> There is a well defined and widely understood  sequence  of steps in the budget preparation  process </a:t>
            </a:r>
          </a:p>
          <a:p>
            <a:r>
              <a:rPr lang="en-US" dirty="0"/>
              <a:t> The process allow sufficient time for each step to be implemented efficiently,</a:t>
            </a:r>
          </a:p>
          <a:p>
            <a:r>
              <a:rPr lang="en-US" dirty="0"/>
              <a:t> The budget process  integrate all capital expenditures and procedures employed in budget  preparation</a:t>
            </a:r>
          </a:p>
          <a:p>
            <a:r>
              <a:rPr lang="en-US" dirty="0"/>
              <a:t> The budget is presented to the  Parliament /county assembly in a simple and accepted format to allow thorough scrutiny </a:t>
            </a:r>
          </a:p>
          <a:p>
            <a:r>
              <a:rPr lang="en-US" dirty="0"/>
              <a:t> The budget  information is also be presented to the public in a simple and clear 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52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The Budget Making Cycle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80" y="2188727"/>
            <a:ext cx="8558594" cy="375899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2397211" y="2034746"/>
          <a:ext cx="7356389" cy="3912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281802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1077</TotalTime>
  <Words>1809</Words>
  <Application>Microsoft Macintosh PowerPoint</Application>
  <PresentationFormat>Widescreen</PresentationFormat>
  <Paragraphs>183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Gill Sans MT</vt:lpstr>
      <vt:lpstr>Wingdings</vt:lpstr>
      <vt:lpstr>Gallery</vt:lpstr>
      <vt:lpstr>PUBLIC EXPENDITURE MANAGEMENT (PEM)</vt:lpstr>
      <vt:lpstr>What Is Public Expenditure Management (PEM)?</vt:lpstr>
      <vt:lpstr>Objectives Of Public Expenditure Management (PEM)</vt:lpstr>
      <vt:lpstr>Principles Of Public Expenditure Management </vt:lpstr>
      <vt:lpstr>Types Of Public Expenditure </vt:lpstr>
      <vt:lpstr>Public Expenditure Management Cycle </vt:lpstr>
      <vt:lpstr>Public Expenditure Management Cycle…       Cont’d</vt:lpstr>
      <vt:lpstr>The Budget Making Process </vt:lpstr>
      <vt:lpstr>The Budget Making Cycle </vt:lpstr>
      <vt:lpstr>Budget Summary</vt:lpstr>
      <vt:lpstr>County Budget Making Calendar </vt:lpstr>
      <vt:lpstr>Roles Of The Public In The Budget Making Process</vt:lpstr>
      <vt:lpstr>Budget Execution &amp; Monitoring</vt:lpstr>
      <vt:lpstr>How To Assess Budget Soundness </vt:lpstr>
      <vt:lpstr>Managing Public Expenditure Under The Constitution Of Kenya 2010</vt:lpstr>
      <vt:lpstr>Linkage Between The PFM Act And The Constitution </vt:lpstr>
      <vt:lpstr>Social Accountability Within The PEM System </vt:lpstr>
      <vt:lpstr>Other Tools For Social Accountability </vt:lpstr>
      <vt:lpstr>Other Tools For Social Accountability…   Cont’d</vt:lpstr>
      <vt:lpstr>Accountability In The PEM System </vt:lpstr>
      <vt:lpstr>Transparency Within The PEM System</vt:lpstr>
      <vt:lpstr>Predictability Within The PEM System </vt:lpstr>
      <vt:lpstr>PEM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John Kioli</cp:lastModifiedBy>
  <cp:revision>48</cp:revision>
  <dcterms:created xsi:type="dcterms:W3CDTF">2019-08-06T14:57:24Z</dcterms:created>
  <dcterms:modified xsi:type="dcterms:W3CDTF">2024-02-20T05:18:02Z</dcterms:modified>
</cp:coreProperties>
</file>