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72" r:id="rId4"/>
    <p:sldId id="263" r:id="rId5"/>
    <p:sldId id="264" r:id="rId6"/>
    <p:sldId id="265" r:id="rId7"/>
    <p:sldId id="266" r:id="rId8"/>
    <p:sldId id="267" r:id="rId9"/>
    <p:sldId id="268" r:id="rId10"/>
    <p:sldId id="269" r:id="rId11"/>
    <p:sldId id="273" r:id="rId12"/>
    <p:sldId id="274" r:id="rId13"/>
    <p:sldId id="278" r:id="rId14"/>
    <p:sldId id="271"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0D9621-CF06-43EE-979E-42FBFCCE0FA2}"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3754767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0D9621-CF06-43EE-979E-42FBFCCE0FA2}"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3781781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0D9621-CF06-43EE-979E-42FBFCCE0FA2}"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F197D7AA-0DFC-4944-905D-60C83B0A236F}"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06064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A0D9621-CF06-43EE-979E-42FBFCCE0FA2}" type="datetimeFigureOut">
              <a:rPr lang="en-US" smtClean="0"/>
              <a:pPr/>
              <a:t>2/19/2024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1863929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A0D9621-CF06-43EE-979E-42FBFCCE0FA2}" type="datetimeFigureOut">
              <a:rPr lang="en-US" smtClean="0"/>
              <a:pPr/>
              <a:t>2/19/2024</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197D7AA-0DFC-4944-905D-60C83B0A236F}"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92703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A0D9621-CF06-43EE-979E-42FBFCCE0FA2}" type="datetimeFigureOut">
              <a:rPr lang="en-US" smtClean="0"/>
              <a:pPr/>
              <a:t>2/19/2024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2795716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0D9621-CF06-43EE-979E-42FBFCCE0FA2}"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92306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0D9621-CF06-43EE-979E-42FBFCCE0FA2}"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345112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0D9621-CF06-43EE-979E-42FBFCCE0FA2}"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3356627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0D9621-CF06-43EE-979E-42FBFCCE0FA2}"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4012901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A0D9621-CF06-43EE-979E-42FBFCCE0FA2}" type="datetimeFigureOut">
              <a:rPr lang="en-US" smtClean="0"/>
              <a:pPr/>
              <a:t>2/19/2024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2701084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0D9621-CF06-43EE-979E-42FBFCCE0FA2}" type="datetimeFigureOut">
              <a:rPr lang="en-US" smtClean="0"/>
              <a:pPr/>
              <a:t>2/19/2024</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1189312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A0D9621-CF06-43EE-979E-42FBFCCE0FA2}" type="datetimeFigureOut">
              <a:rPr lang="en-US" smtClean="0"/>
              <a:pPr/>
              <a:t>2/19/2024</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2970851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0D9621-CF06-43EE-979E-42FBFCCE0FA2}" type="datetimeFigureOut">
              <a:rPr lang="en-US" smtClean="0"/>
              <a:pPr/>
              <a:t>2/19/2024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332488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0D9621-CF06-43EE-979E-42FBFCCE0FA2}" type="datetimeFigureOut">
              <a:rPr lang="en-US" smtClean="0"/>
              <a:pPr/>
              <a:t>2/19/2024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3397065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0D9621-CF06-43EE-979E-42FBFCCE0FA2}" type="datetimeFigureOut">
              <a:rPr lang="en-US" smtClean="0"/>
              <a:pPr/>
              <a:t>2/19/2024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197D7AA-0DFC-4944-905D-60C83B0A236F}" type="slidenum">
              <a:rPr lang="en-US" smtClean="0"/>
              <a:pPr/>
              <a:t>‹#›</a:t>
            </a:fld>
            <a:endParaRPr lang="en-US"/>
          </a:p>
        </p:txBody>
      </p:sp>
    </p:spTree>
    <p:extLst>
      <p:ext uri="{BB962C8B-B14F-4D97-AF65-F5344CB8AC3E}">
        <p14:creationId xmlns:p14="http://schemas.microsoft.com/office/powerpoint/2010/main" val="3359123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A0D9621-CF06-43EE-979E-42FBFCCE0FA2}" type="datetimeFigureOut">
              <a:rPr lang="en-US" smtClean="0"/>
              <a:pPr/>
              <a:t>2/19/2024</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F197D7AA-0DFC-4944-905D-60C83B0A236F}" type="slidenum">
              <a:rPr lang="en-US" smtClean="0"/>
              <a:pPr/>
              <a:t>‹#›</a:t>
            </a:fld>
            <a:endParaRPr lang="en-US"/>
          </a:p>
        </p:txBody>
      </p:sp>
    </p:spTree>
    <p:extLst>
      <p:ext uri="{BB962C8B-B14F-4D97-AF65-F5344CB8AC3E}">
        <p14:creationId xmlns:p14="http://schemas.microsoft.com/office/powerpoint/2010/main" val="7961481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2533650"/>
          </a:xfrm>
        </p:spPr>
        <p:txBody>
          <a:bodyPr>
            <a:normAutofit/>
          </a:bodyPr>
          <a:lstStyle/>
          <a:p>
            <a:r>
              <a:rPr lang="en-US" sz="5200" b="1" dirty="0" smtClean="0"/>
              <a:t>THE BUDGET PROCESS</a:t>
            </a:r>
            <a:r>
              <a:rPr lang="en-US" sz="5200" dirty="0" smtClean="0"/>
              <a:t/>
            </a:r>
            <a:br>
              <a:rPr lang="en-US" sz="5200" dirty="0" smtClean="0"/>
            </a:br>
            <a:endParaRPr lang="en-US" sz="5200" b="1" dirty="0"/>
          </a:p>
        </p:txBody>
      </p:sp>
      <p:sp>
        <p:nvSpPr>
          <p:cNvPr id="3" name="Subtitle 2"/>
          <p:cNvSpPr>
            <a:spLocks noGrp="1"/>
          </p:cNvSpPr>
          <p:nvPr>
            <p:ph type="subTitle" idx="1"/>
          </p:nvPr>
        </p:nvSpPr>
        <p:spPr/>
        <p:txBody>
          <a:bodyPr>
            <a:normAutofit/>
          </a:bodyPr>
          <a:lstStyle/>
          <a:p>
            <a:pPr algn="r"/>
            <a:r>
              <a:rPr lang="en-US" sz="2000" b="1" dirty="0"/>
              <a:t>KAJIADO COUNTY </a:t>
            </a:r>
            <a:r>
              <a:rPr lang="en-US" sz="2000" b="1" dirty="0" smtClean="0"/>
              <a:t>TREASURY</a:t>
            </a:r>
          </a:p>
          <a:p>
            <a:pPr algn="r"/>
            <a:r>
              <a:rPr lang="en-US" sz="2000" b="1" dirty="0" smtClean="0"/>
              <a:t>BUDGET AND ECONOMIC PLANNING DEPARTMENT</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b="1" dirty="0" smtClean="0">
                <a:latin typeface="Calibri" pitchFamily="34" charset="0"/>
              </a:rPr>
              <a:t>3. Budget Approval Phase</a:t>
            </a:r>
            <a:endParaRPr lang="en-US" b="1" dirty="0"/>
          </a:p>
        </p:txBody>
      </p:sp>
      <p:sp>
        <p:nvSpPr>
          <p:cNvPr id="3" name="Content Placeholder 2"/>
          <p:cNvSpPr>
            <a:spLocks noGrp="1"/>
          </p:cNvSpPr>
          <p:nvPr>
            <p:ph idx="1"/>
          </p:nvPr>
        </p:nvSpPr>
        <p:spPr>
          <a:xfrm>
            <a:off x="304800" y="1600200"/>
            <a:ext cx="8610600" cy="4953000"/>
          </a:xfrm>
        </p:spPr>
        <p:txBody>
          <a:bodyPr>
            <a:normAutofit/>
          </a:bodyPr>
          <a:lstStyle/>
          <a:p>
            <a:pPr algn="just"/>
            <a:r>
              <a:rPr lang="en-US" altLang="en-US" sz="2000" dirty="0" smtClean="0">
                <a:latin typeface="Calibri" pitchFamily="34" charset="0"/>
              </a:rPr>
              <a:t>Budget Estimates is submitted for approval to the County Assembly. This is where legislative debate and enactment takes place. </a:t>
            </a:r>
          </a:p>
          <a:p>
            <a:pPr algn="just"/>
            <a:r>
              <a:rPr lang="en-US" altLang="en-US" sz="2000" dirty="0" smtClean="0">
                <a:latin typeface="Calibri" pitchFamily="34" charset="0"/>
              </a:rPr>
              <a:t>CA interrogates the budget estimates in details, in Committees, and with support from technical experts. </a:t>
            </a:r>
          </a:p>
          <a:p>
            <a:pPr algn="just"/>
            <a:r>
              <a:rPr lang="en-US" altLang="en-US" sz="2000" dirty="0" smtClean="0">
                <a:latin typeface="Calibri" pitchFamily="34" charset="0"/>
              </a:rPr>
              <a:t>Members of the County Executive have to defend the budget estimates before CA Committees. The budget proposal is debated and can sometimes be amended but this has to take into account the principles of fiscal responsibility. </a:t>
            </a:r>
          </a:p>
          <a:p>
            <a:pPr algn="just"/>
            <a:r>
              <a:rPr lang="en-US" altLang="en-US" sz="2000" dirty="0" smtClean="0">
                <a:latin typeface="Calibri" pitchFamily="34" charset="0"/>
              </a:rPr>
              <a:t>At the end of this period the budget proposal is formally adopted and enacted into law (Appropriation Act), authorizing the executive to raise and spend resources accordingly. </a:t>
            </a:r>
          </a:p>
          <a:p>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Budget Implementation </a:t>
            </a:r>
            <a:endParaRPr lang="en-US" b="1" dirty="0"/>
          </a:p>
        </p:txBody>
      </p:sp>
      <p:sp>
        <p:nvSpPr>
          <p:cNvPr id="3" name="Content Placeholder 2"/>
          <p:cNvSpPr>
            <a:spLocks noGrp="1"/>
          </p:cNvSpPr>
          <p:nvPr>
            <p:ph idx="1"/>
          </p:nvPr>
        </p:nvSpPr>
        <p:spPr>
          <a:xfrm>
            <a:off x="990601" y="1600200"/>
            <a:ext cx="7543800" cy="4724400"/>
          </a:xfrm>
        </p:spPr>
        <p:txBody>
          <a:bodyPr>
            <a:normAutofit/>
          </a:bodyPr>
          <a:lstStyle/>
          <a:p>
            <a:r>
              <a:rPr lang="en-US" altLang="ko-KR" kern="0" dirty="0" smtClean="0">
                <a:solidFill>
                  <a:srgbClr val="383838"/>
                </a:solidFill>
                <a:ea typeface="굴림" charset="-127"/>
                <a:cs typeface="Arial" pitchFamily="34" charset="0"/>
              </a:rPr>
              <a:t>It involves implementation of the approved budget by the various county entities.</a:t>
            </a:r>
          </a:p>
          <a:p>
            <a:endParaRPr lang="en-US" altLang="ko-KR" kern="0" dirty="0" smtClean="0">
              <a:solidFill>
                <a:srgbClr val="383838"/>
              </a:solidFill>
              <a:ea typeface="굴림" charset="-127"/>
              <a:cs typeface="Arial" pitchFamily="34" charset="0"/>
            </a:endParaRPr>
          </a:p>
          <a:p>
            <a:r>
              <a:rPr lang="en-US" altLang="ko-KR" kern="0" dirty="0" smtClean="0">
                <a:solidFill>
                  <a:srgbClr val="383838"/>
                </a:solidFill>
                <a:ea typeface="굴림" charset="-127"/>
                <a:cs typeface="Arial" pitchFamily="34" charset="0"/>
              </a:rPr>
              <a:t>The County Treasury coordinates mobilization of resources to finance all the county entities </a:t>
            </a:r>
          </a:p>
          <a:p>
            <a:endParaRPr lang="en-US" altLang="ko-KR" kern="0" dirty="0" smtClean="0">
              <a:solidFill>
                <a:srgbClr val="383838"/>
              </a:solidFill>
              <a:ea typeface="굴림" charset="-127"/>
              <a:cs typeface="Arial" pitchFamily="34" charset="0"/>
            </a:endParaRPr>
          </a:p>
          <a:p>
            <a:r>
              <a:rPr lang="en-US" altLang="ko-KR" kern="0" dirty="0" smtClean="0">
                <a:solidFill>
                  <a:srgbClr val="383838"/>
                </a:solidFill>
                <a:ea typeface="굴림" charset="-127"/>
                <a:cs typeface="Arial" pitchFamily="34" charset="0"/>
              </a:rPr>
              <a:t>County entities are responsible for execution of their respective budgets – procurement process project/program execution…</a:t>
            </a:r>
          </a:p>
          <a:p>
            <a:endParaRPr lang="en-US" altLang="ko-KR" kern="0" dirty="0" smtClean="0">
              <a:solidFill>
                <a:srgbClr val="383838"/>
              </a:solidFill>
              <a:ea typeface="굴림" charset="-127"/>
              <a:cs typeface="Arial" pitchFamily="34" charset="0"/>
            </a:endParaRPr>
          </a:p>
          <a:p>
            <a:pPr marL="0" indent="0">
              <a:buNone/>
            </a:pPr>
            <a:r>
              <a:rPr lang="en-US" altLang="ko-KR" kern="0" dirty="0">
                <a:solidFill>
                  <a:srgbClr val="383838"/>
                </a:solidFill>
                <a:ea typeface="굴림" charset="-127"/>
                <a:cs typeface="Arial" pitchFamily="34" charset="0"/>
              </a:rPr>
              <a:t/>
            </a:r>
            <a:br>
              <a:rPr lang="en-US" altLang="ko-KR" kern="0" dirty="0">
                <a:solidFill>
                  <a:srgbClr val="383838"/>
                </a:solidFill>
                <a:ea typeface="굴림" charset="-127"/>
                <a:cs typeface="Arial" pitchFamily="34" charset="0"/>
              </a:rPr>
            </a:br>
            <a:r>
              <a:rPr lang="en-US" altLang="ko-KR" kern="0" dirty="0">
                <a:solidFill>
                  <a:srgbClr val="383838"/>
                </a:solidFill>
                <a:ea typeface="굴림" charset="-127"/>
                <a:cs typeface="Arial" pitchFamily="34" charset="0"/>
              </a:rPr>
              <a:t/>
            </a:r>
            <a:br>
              <a:rPr lang="en-US" altLang="ko-KR" kern="0" dirty="0">
                <a:solidFill>
                  <a:srgbClr val="383838"/>
                </a:solidFill>
                <a:ea typeface="굴림" charset="-127"/>
                <a:cs typeface="Arial" pitchFamily="34" charset="0"/>
              </a:rPr>
            </a:br>
            <a:endParaRPr lang="en-US" dirty="0"/>
          </a:p>
          <a:p>
            <a:endParaRPr lang="en-US" dirty="0"/>
          </a:p>
        </p:txBody>
      </p:sp>
    </p:spTree>
    <p:extLst>
      <p:ext uri="{BB962C8B-B14F-4D97-AF65-F5344CB8AC3E}">
        <p14:creationId xmlns:p14="http://schemas.microsoft.com/office/powerpoint/2010/main" val="21018203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Budget Evaluation </a:t>
            </a:r>
            <a:endParaRPr lang="en-US" b="1" dirty="0"/>
          </a:p>
        </p:txBody>
      </p:sp>
      <p:sp>
        <p:nvSpPr>
          <p:cNvPr id="3" name="Content Placeholder 2"/>
          <p:cNvSpPr>
            <a:spLocks noGrp="1"/>
          </p:cNvSpPr>
          <p:nvPr>
            <p:ph idx="1"/>
          </p:nvPr>
        </p:nvSpPr>
        <p:spPr/>
        <p:txBody>
          <a:bodyPr>
            <a:normAutofit lnSpcReduction="10000"/>
          </a:bodyPr>
          <a:lstStyle/>
          <a:p>
            <a:r>
              <a:rPr lang="en-US" altLang="ko-KR" kern="0" dirty="0" smtClean="0">
                <a:solidFill>
                  <a:srgbClr val="383838"/>
                </a:solidFill>
                <a:ea typeface="굴림" charset="-127"/>
                <a:cs typeface="Arial" pitchFamily="34" charset="0"/>
              </a:rPr>
              <a:t>Accounting and evaluation of county government’s budgeted revenues and expenditures</a:t>
            </a:r>
          </a:p>
          <a:p>
            <a:r>
              <a:rPr lang="en-US" altLang="ko-KR" kern="0" dirty="0" smtClean="0">
                <a:solidFill>
                  <a:srgbClr val="383838"/>
                </a:solidFill>
                <a:ea typeface="굴림" charset="-127"/>
                <a:cs typeface="Arial" pitchFamily="34" charset="0"/>
              </a:rPr>
              <a:t>Annual </a:t>
            </a:r>
            <a:r>
              <a:rPr lang="en-US" altLang="ko-KR" kern="0" dirty="0">
                <a:solidFill>
                  <a:srgbClr val="383838"/>
                </a:solidFill>
                <a:ea typeface="굴림" charset="-127"/>
                <a:cs typeface="Arial" pitchFamily="34" charset="0"/>
              </a:rPr>
              <a:t>Audits, </a:t>
            </a:r>
            <a:endParaRPr lang="en-US" altLang="ko-KR" kern="0" dirty="0" smtClean="0">
              <a:solidFill>
                <a:srgbClr val="383838"/>
              </a:solidFill>
              <a:ea typeface="굴림" charset="-127"/>
              <a:cs typeface="Arial" pitchFamily="34" charset="0"/>
            </a:endParaRPr>
          </a:p>
          <a:p>
            <a:r>
              <a:rPr lang="en-US" altLang="ko-KR" kern="0" dirty="0" smtClean="0">
                <a:solidFill>
                  <a:srgbClr val="383838"/>
                </a:solidFill>
                <a:ea typeface="굴림" charset="-127"/>
                <a:cs typeface="Arial" pitchFamily="34" charset="0"/>
              </a:rPr>
              <a:t>Monitoring </a:t>
            </a:r>
            <a:r>
              <a:rPr lang="en-US" altLang="ko-KR" kern="0" dirty="0">
                <a:solidFill>
                  <a:srgbClr val="383838"/>
                </a:solidFill>
                <a:ea typeface="굴림" charset="-127"/>
                <a:cs typeface="Arial" pitchFamily="34" charset="0"/>
              </a:rPr>
              <a:t>and Evaluation of the budget programs and projects </a:t>
            </a:r>
            <a:endParaRPr lang="en-US" altLang="ko-KR" kern="0" dirty="0" smtClean="0">
              <a:solidFill>
                <a:srgbClr val="383838"/>
              </a:solidFill>
              <a:ea typeface="굴림" charset="-127"/>
              <a:cs typeface="Arial" pitchFamily="34" charset="0"/>
            </a:endParaRPr>
          </a:p>
          <a:p>
            <a:r>
              <a:rPr lang="en-US" altLang="ko-KR" kern="0" dirty="0" smtClean="0">
                <a:solidFill>
                  <a:srgbClr val="383838"/>
                </a:solidFill>
                <a:ea typeface="굴림" charset="-127"/>
                <a:cs typeface="Arial" pitchFamily="34" charset="0"/>
              </a:rPr>
              <a:t>Annual Progress Reports (APR</a:t>
            </a:r>
            <a:r>
              <a:rPr lang="en-US" altLang="ko-KR" kern="0" dirty="0" smtClean="0">
                <a:solidFill>
                  <a:srgbClr val="383838"/>
                </a:solidFill>
                <a:ea typeface="굴림" charset="-127"/>
                <a:cs typeface="Arial" pitchFamily="34" charset="0"/>
              </a:rPr>
              <a:t>)</a:t>
            </a:r>
            <a:br>
              <a:rPr lang="en-US" altLang="ko-KR" kern="0" dirty="0" smtClean="0">
                <a:solidFill>
                  <a:srgbClr val="383838"/>
                </a:solidFill>
                <a:ea typeface="굴림" charset="-127"/>
                <a:cs typeface="Arial" pitchFamily="34" charset="0"/>
              </a:rPr>
            </a:br>
            <a:endParaRPr lang="en-US" altLang="ko-KR" kern="0" dirty="0" smtClean="0">
              <a:solidFill>
                <a:srgbClr val="383838"/>
              </a:solidFill>
              <a:ea typeface="굴림" charset="-127"/>
              <a:cs typeface="Arial" pitchFamily="34" charset="0"/>
            </a:endParaRPr>
          </a:p>
          <a:p>
            <a:pPr marL="0" indent="0">
              <a:buNone/>
            </a:pPr>
            <a:r>
              <a:rPr lang="en-US" altLang="ko-KR" sz="4300" b="1" kern="0" dirty="0" smtClean="0">
                <a:solidFill>
                  <a:srgbClr val="383838"/>
                </a:solidFill>
                <a:ea typeface="굴림" charset="-127"/>
                <a:cs typeface="Arial" pitchFamily="34" charset="0"/>
              </a:rPr>
              <a:t> </a:t>
            </a:r>
            <a:r>
              <a:rPr lang="en-US" altLang="ko-KR" sz="4300" kern="0" dirty="0" smtClean="0">
                <a:solidFill>
                  <a:srgbClr val="383838"/>
                </a:solidFill>
                <a:ea typeface="굴림" charset="-127"/>
                <a:cs typeface="Arial" pitchFamily="34" charset="0"/>
              </a:rPr>
              <a:t/>
            </a:r>
            <a:br>
              <a:rPr lang="en-US" altLang="ko-KR" sz="4300" kern="0" dirty="0" smtClean="0">
                <a:solidFill>
                  <a:srgbClr val="383838"/>
                </a:solidFill>
                <a:ea typeface="굴림" charset="-127"/>
                <a:cs typeface="Arial" pitchFamily="34" charset="0"/>
              </a:rPr>
            </a:br>
            <a:endParaRPr lang="en-US" sz="4300" dirty="0"/>
          </a:p>
        </p:txBody>
      </p:sp>
    </p:spTree>
    <p:extLst>
      <p:ext uri="{BB962C8B-B14F-4D97-AF65-F5344CB8AC3E}">
        <p14:creationId xmlns:p14="http://schemas.microsoft.com/office/powerpoint/2010/main" val="18621883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0250" y="0"/>
            <a:ext cx="5143500" cy="6858000"/>
          </a:xfrm>
          <a:prstGeom prst="rect">
            <a:avLst/>
          </a:prstGeom>
        </p:spPr>
      </p:pic>
    </p:spTree>
    <p:extLst>
      <p:ext uri="{BB962C8B-B14F-4D97-AF65-F5344CB8AC3E}">
        <p14:creationId xmlns:p14="http://schemas.microsoft.com/office/powerpoint/2010/main" val="1990387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1" y="624110"/>
            <a:ext cx="7543800" cy="671289"/>
          </a:xfrm>
        </p:spPr>
        <p:txBody>
          <a:bodyPr/>
          <a:lstStyle/>
          <a:p>
            <a:pPr>
              <a:defRPr/>
            </a:pPr>
            <a:r>
              <a:rPr lang="en-US" b="1" kern="0" dirty="0" smtClean="0">
                <a:solidFill>
                  <a:srgbClr val="383838"/>
                </a:solidFill>
                <a:ea typeface="굴림" charset="-127"/>
                <a:cs typeface="Arial" pitchFamily="34" charset="0"/>
              </a:rPr>
              <a:t>Budget Calendar—Key Dates</a:t>
            </a:r>
            <a:endParaRPr lang="en-US" kern="0" dirty="0">
              <a:solidFill>
                <a:srgbClr val="383838"/>
              </a:solidFill>
              <a:ea typeface="굴림" charset="-127"/>
              <a:cs typeface="Arial"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10431126"/>
              </p:ext>
            </p:extLst>
          </p:nvPr>
        </p:nvGraphicFramePr>
        <p:xfrm>
          <a:off x="228600" y="1295399"/>
          <a:ext cx="8458200" cy="5378023"/>
        </p:xfrm>
        <a:graphic>
          <a:graphicData uri="http://schemas.openxmlformats.org/drawingml/2006/table">
            <a:tbl>
              <a:tblPr firstRow="1" bandRow="1">
                <a:tableStyleId>{E8B1032C-EA38-4F05-BA0D-38AFFFC7BED3}</a:tableStyleId>
              </a:tblPr>
              <a:tblGrid>
                <a:gridCol w="31242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7347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0" dirty="0" smtClean="0"/>
                        <a:t>Key Dates</a:t>
                      </a:r>
                    </a:p>
                    <a:p>
                      <a:endParaRPr lang="en-US" b="1" dirty="0"/>
                    </a:p>
                  </a:txBody>
                  <a:tcPr/>
                </a:tc>
                <a:tc>
                  <a:txBody>
                    <a:bodyPr/>
                    <a:lstStyle/>
                    <a:p>
                      <a:r>
                        <a:rPr lang="en-US" sz="1800" b="1" kern="0" dirty="0" smtClean="0"/>
                        <a:t>Budget Activity</a:t>
                      </a:r>
                      <a:endParaRPr lang="en-US" b="1" dirty="0"/>
                    </a:p>
                  </a:txBody>
                  <a:tcPr/>
                </a:tc>
                <a:extLst>
                  <a:ext uri="{0D108BD9-81ED-4DB2-BD59-A6C34878D82A}">
                    <a16:rowId xmlns:a16="http://schemas.microsoft.com/office/drawing/2014/main" val="10000"/>
                  </a:ext>
                </a:extLst>
              </a:tr>
              <a:tr h="734781">
                <a:tc>
                  <a:txBody>
                    <a:bodyPr/>
                    <a:lstStyle/>
                    <a:p>
                      <a:r>
                        <a:rPr lang="en-US" dirty="0" smtClean="0"/>
                        <a:t>30</a:t>
                      </a:r>
                      <a:r>
                        <a:rPr lang="en-US" baseline="30000" dirty="0" smtClean="0"/>
                        <a:t>TH</a:t>
                      </a:r>
                      <a:r>
                        <a:rPr lang="en-US" baseline="0" dirty="0" smtClean="0"/>
                        <a:t> AUGUST </a:t>
                      </a:r>
                      <a:endParaRPr lang="en-US" dirty="0"/>
                    </a:p>
                  </a:txBody>
                  <a:tcPr/>
                </a:tc>
                <a:tc>
                  <a:txBody>
                    <a:bodyPr/>
                    <a:lstStyle/>
                    <a:p>
                      <a:r>
                        <a:rPr lang="en-US" dirty="0" smtClean="0"/>
                        <a:t>COUNTY BUDGET</a:t>
                      </a:r>
                      <a:r>
                        <a:rPr lang="en-US" baseline="0" dirty="0" smtClean="0"/>
                        <a:t> CALENDER ISSUED</a:t>
                      </a:r>
                      <a:endParaRPr lang="en-US" dirty="0"/>
                    </a:p>
                  </a:txBody>
                  <a:tcPr/>
                </a:tc>
                <a:extLst>
                  <a:ext uri="{0D108BD9-81ED-4DB2-BD59-A6C34878D82A}">
                    <a16:rowId xmlns:a16="http://schemas.microsoft.com/office/drawing/2014/main" val="10001"/>
                  </a:ext>
                </a:extLst>
              </a:tr>
              <a:tr h="734781">
                <a:tc>
                  <a:txBody>
                    <a:bodyPr/>
                    <a:lstStyle/>
                    <a:p>
                      <a:r>
                        <a:rPr lang="en-US" dirty="0" smtClean="0"/>
                        <a:t>1</a:t>
                      </a:r>
                      <a:r>
                        <a:rPr lang="en-US" baseline="30000" dirty="0" smtClean="0"/>
                        <a:t>ST</a:t>
                      </a:r>
                      <a:r>
                        <a:rPr lang="en-US" dirty="0" smtClean="0"/>
                        <a:t> SEPTEMBER</a:t>
                      </a:r>
                      <a:endParaRPr lang="en-US" dirty="0"/>
                    </a:p>
                  </a:txBody>
                  <a:tcPr/>
                </a:tc>
                <a:tc>
                  <a:txBody>
                    <a:bodyPr/>
                    <a:lstStyle/>
                    <a:p>
                      <a:r>
                        <a:rPr lang="en-US" dirty="0" smtClean="0"/>
                        <a:t>CIDP/</a:t>
                      </a:r>
                      <a:r>
                        <a:rPr lang="en-US" baseline="0" dirty="0" smtClean="0"/>
                        <a:t> ANNUAL </a:t>
                      </a:r>
                      <a:r>
                        <a:rPr lang="en-US" dirty="0" smtClean="0"/>
                        <a:t>DEVELOPMENT PLAN SUBMITTED </a:t>
                      </a:r>
                      <a:endParaRPr lang="en-US" dirty="0"/>
                    </a:p>
                  </a:txBody>
                  <a:tcPr/>
                </a:tc>
                <a:extLst>
                  <a:ext uri="{0D108BD9-81ED-4DB2-BD59-A6C34878D82A}">
                    <a16:rowId xmlns:a16="http://schemas.microsoft.com/office/drawing/2014/main" val="10002"/>
                  </a:ext>
                </a:extLst>
              </a:tr>
              <a:tr h="734781">
                <a:tc>
                  <a:txBody>
                    <a:bodyPr/>
                    <a:lstStyle/>
                    <a:p>
                      <a:r>
                        <a:rPr lang="en-US" dirty="0" smtClean="0"/>
                        <a:t>30</a:t>
                      </a:r>
                      <a:r>
                        <a:rPr lang="en-US" baseline="30000" dirty="0" smtClean="0"/>
                        <a:t>TH</a:t>
                      </a:r>
                      <a:r>
                        <a:rPr lang="en-US" dirty="0" smtClean="0"/>
                        <a:t> SEPTEMBER </a:t>
                      </a:r>
                      <a:endParaRPr lang="en-US" dirty="0"/>
                    </a:p>
                  </a:txBody>
                  <a:tcPr/>
                </a:tc>
                <a:tc>
                  <a:txBody>
                    <a:bodyPr/>
                    <a:lstStyle/>
                    <a:p>
                      <a:r>
                        <a:rPr lang="en-US" dirty="0" smtClean="0"/>
                        <a:t>SUBMISSION</a:t>
                      </a:r>
                      <a:r>
                        <a:rPr lang="en-US" baseline="0" dirty="0" smtClean="0"/>
                        <a:t> OF COUNTY BUDGET REVIEW AND OUTLOOK PAPER</a:t>
                      </a:r>
                      <a:endParaRPr lang="en-US" dirty="0"/>
                    </a:p>
                  </a:txBody>
                  <a:tcPr/>
                </a:tc>
                <a:extLst>
                  <a:ext uri="{0D108BD9-81ED-4DB2-BD59-A6C34878D82A}">
                    <a16:rowId xmlns:a16="http://schemas.microsoft.com/office/drawing/2014/main" val="10003"/>
                  </a:ext>
                </a:extLst>
              </a:tr>
              <a:tr h="969337">
                <a:tc>
                  <a:txBody>
                    <a:bodyPr/>
                    <a:lstStyle/>
                    <a:p>
                      <a:r>
                        <a:rPr lang="en-US" dirty="0" smtClean="0"/>
                        <a:t>28</a:t>
                      </a:r>
                      <a:r>
                        <a:rPr lang="en-US" baseline="30000" dirty="0" smtClean="0"/>
                        <a:t>TH</a:t>
                      </a:r>
                      <a:r>
                        <a:rPr lang="en-US" dirty="0" smtClean="0"/>
                        <a:t> FEBRUARY</a:t>
                      </a:r>
                      <a:endParaRPr lang="en-US" dirty="0"/>
                    </a:p>
                  </a:txBody>
                  <a:tcPr/>
                </a:tc>
                <a:tc>
                  <a:txBody>
                    <a:bodyPr/>
                    <a:lstStyle/>
                    <a:p>
                      <a:r>
                        <a:rPr lang="en-US" dirty="0" smtClean="0"/>
                        <a:t>SUBMISSION OF COUNTY FISCAL STRATEGY</a:t>
                      </a:r>
                      <a:r>
                        <a:rPr lang="en-US" baseline="0" dirty="0" smtClean="0"/>
                        <a:t> PAPAPER &amp; </a:t>
                      </a:r>
                    </a:p>
                    <a:p>
                      <a:r>
                        <a:rPr lang="en-US" baseline="0" dirty="0" smtClean="0"/>
                        <a:t>DEBT MANAGEMENT STRATEGY</a:t>
                      </a:r>
                      <a:endParaRPr lang="en-US" dirty="0"/>
                    </a:p>
                  </a:txBody>
                  <a:tcPr/>
                </a:tc>
                <a:extLst>
                  <a:ext uri="{0D108BD9-81ED-4DB2-BD59-A6C34878D82A}">
                    <a16:rowId xmlns:a16="http://schemas.microsoft.com/office/drawing/2014/main" val="10004"/>
                  </a:ext>
                </a:extLst>
              </a:tr>
              <a:tr h="734781">
                <a:tc>
                  <a:txBody>
                    <a:bodyPr/>
                    <a:lstStyle/>
                    <a:p>
                      <a:r>
                        <a:rPr lang="en-US" dirty="0" smtClean="0"/>
                        <a:t>30</a:t>
                      </a:r>
                      <a:r>
                        <a:rPr lang="en-US" baseline="30000" dirty="0" smtClean="0"/>
                        <a:t>TH</a:t>
                      </a:r>
                      <a:r>
                        <a:rPr lang="en-US" dirty="0" smtClean="0"/>
                        <a:t> APRIL </a:t>
                      </a:r>
                      <a:endParaRPr lang="en-US" dirty="0"/>
                    </a:p>
                  </a:txBody>
                  <a:tcPr/>
                </a:tc>
                <a:tc>
                  <a:txBody>
                    <a:bodyPr/>
                    <a:lstStyle/>
                    <a:p>
                      <a:r>
                        <a:rPr lang="en-US" dirty="0" smtClean="0"/>
                        <a:t>SUBMISSION OF BUDGET</a:t>
                      </a:r>
                      <a:r>
                        <a:rPr lang="en-US" baseline="0" dirty="0" smtClean="0"/>
                        <a:t> ESTIMATES </a:t>
                      </a:r>
                      <a:endParaRPr lang="en-US" dirty="0"/>
                    </a:p>
                  </a:txBody>
                  <a:tcPr/>
                </a:tc>
                <a:extLst>
                  <a:ext uri="{0D108BD9-81ED-4DB2-BD59-A6C34878D82A}">
                    <a16:rowId xmlns:a16="http://schemas.microsoft.com/office/drawing/2014/main" val="10005"/>
                  </a:ext>
                </a:extLst>
              </a:tr>
              <a:tr h="734781">
                <a:tc>
                  <a:txBody>
                    <a:bodyPr/>
                    <a:lstStyle/>
                    <a:p>
                      <a:r>
                        <a:rPr lang="en-US" dirty="0" smtClean="0"/>
                        <a:t>30</a:t>
                      </a:r>
                      <a:r>
                        <a:rPr lang="en-US" baseline="30000" dirty="0" smtClean="0"/>
                        <a:t>TH</a:t>
                      </a:r>
                      <a:r>
                        <a:rPr lang="en-US" dirty="0" smtClean="0"/>
                        <a:t> JUNE</a:t>
                      </a:r>
                      <a:endParaRPr lang="en-US" dirty="0"/>
                    </a:p>
                  </a:txBody>
                  <a:tcPr/>
                </a:tc>
                <a:tc>
                  <a:txBody>
                    <a:bodyPr/>
                    <a:lstStyle/>
                    <a:p>
                      <a:r>
                        <a:rPr lang="en-US" dirty="0" smtClean="0"/>
                        <a:t>BUDGET ESTIMATES</a:t>
                      </a:r>
                      <a:r>
                        <a:rPr lang="en-US" baseline="0" dirty="0" smtClean="0"/>
                        <a:t> APPROVAL</a:t>
                      </a:r>
                      <a:endParaRPr lang="en-US" dirty="0"/>
                    </a:p>
                  </a:txBody>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09800"/>
            <a:ext cx="8229600" cy="4343400"/>
          </a:xfrm>
        </p:spPr>
        <p:txBody>
          <a:bodyPr>
            <a:normAutofit/>
          </a:bodyPr>
          <a:lstStyle/>
          <a:p>
            <a:pPr algn="ctr"/>
            <a:r>
              <a:rPr lang="en-US" sz="6600" b="1" dirty="0" smtClean="0">
                <a:effectLst>
                  <a:outerShdw blurRad="38100" dist="38100" dir="2700000" algn="tl">
                    <a:srgbClr val="000000">
                      <a:alpha val="43137"/>
                    </a:srgbClr>
                  </a:outerShdw>
                </a:effectLst>
              </a:rPr>
              <a:t>THANK YOU</a:t>
            </a:r>
            <a:endParaRPr lang="en-US" sz="6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09973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a:xfrm>
            <a:off x="609600" y="1752600"/>
            <a:ext cx="8153400" cy="4953000"/>
          </a:xfrm>
        </p:spPr>
        <p:txBody>
          <a:bodyPr/>
          <a:lstStyle/>
          <a:p>
            <a:pPr>
              <a:buNone/>
            </a:pPr>
            <a:r>
              <a:rPr lang="en-US" sz="3200" b="1" dirty="0" smtClean="0"/>
              <a:t>Legislations guiding the budget process</a:t>
            </a:r>
          </a:p>
          <a:p>
            <a:pPr lvl="1"/>
            <a:r>
              <a:rPr lang="en-GB" sz="2000" i="1" dirty="0" smtClean="0">
                <a:ea typeface="Times New Roman"/>
                <a:cs typeface="Calibri"/>
              </a:rPr>
              <a:t>Constitution of Kenya (2010) -</a:t>
            </a:r>
            <a:r>
              <a:rPr lang="en-GB" sz="2000" dirty="0" smtClean="0">
                <a:ea typeface="Times New Roman"/>
                <a:cs typeface="Calibri"/>
              </a:rPr>
              <a:t> Sections 215–219, 220–224</a:t>
            </a:r>
            <a:endParaRPr lang="en-AU" sz="2000" dirty="0" smtClean="0">
              <a:ea typeface="Times New Roman"/>
            </a:endParaRPr>
          </a:p>
          <a:p>
            <a:pPr lvl="1"/>
            <a:r>
              <a:rPr lang="en-GB" sz="2000" i="1" dirty="0" smtClean="0">
                <a:ea typeface="Times New Roman"/>
                <a:cs typeface="Calibri"/>
              </a:rPr>
              <a:t>Public Finance Management Act (2012) -</a:t>
            </a:r>
            <a:r>
              <a:rPr lang="en-AU" sz="2000" dirty="0" smtClean="0">
                <a:solidFill>
                  <a:srgbClr val="222222"/>
                </a:solidFill>
                <a:ea typeface="Times New Roman"/>
                <a:cs typeface="Arial"/>
              </a:rPr>
              <a:t> Sections 25</a:t>
            </a:r>
            <a:r>
              <a:rPr lang="en-GB" sz="2000" dirty="0" smtClean="0">
                <a:ea typeface="Times New Roman"/>
                <a:cs typeface="Calibri"/>
              </a:rPr>
              <a:t>–</a:t>
            </a:r>
            <a:r>
              <a:rPr lang="en-AU" sz="2000" dirty="0" smtClean="0">
                <a:solidFill>
                  <a:srgbClr val="222222"/>
                </a:solidFill>
                <a:ea typeface="Times New Roman"/>
                <a:cs typeface="Arial"/>
              </a:rPr>
              <a:t>27, 35</a:t>
            </a:r>
            <a:r>
              <a:rPr lang="en-GB" sz="2000" dirty="0" smtClean="0">
                <a:ea typeface="Times New Roman"/>
                <a:cs typeface="Calibri"/>
              </a:rPr>
              <a:t>–</a:t>
            </a:r>
            <a:r>
              <a:rPr lang="en-AU" sz="2000" dirty="0" smtClean="0">
                <a:solidFill>
                  <a:srgbClr val="222222"/>
                </a:solidFill>
                <a:ea typeface="Times New Roman"/>
                <a:cs typeface="Arial"/>
              </a:rPr>
              <a:t>45, 117</a:t>
            </a:r>
            <a:r>
              <a:rPr lang="en-GB" sz="2000" dirty="0" smtClean="0">
                <a:ea typeface="Times New Roman"/>
                <a:cs typeface="Calibri"/>
              </a:rPr>
              <a:t>–</a:t>
            </a:r>
            <a:r>
              <a:rPr lang="en-AU" sz="2000" dirty="0" smtClean="0">
                <a:solidFill>
                  <a:srgbClr val="222222"/>
                </a:solidFill>
                <a:ea typeface="Times New Roman"/>
                <a:cs typeface="Arial"/>
              </a:rPr>
              <a:t>118, 125</a:t>
            </a:r>
            <a:r>
              <a:rPr lang="en-GB" sz="2000" dirty="0" smtClean="0">
                <a:ea typeface="Times New Roman"/>
                <a:cs typeface="Calibri"/>
              </a:rPr>
              <a:t>–</a:t>
            </a:r>
            <a:r>
              <a:rPr lang="en-AU" sz="2000" dirty="0" smtClean="0">
                <a:solidFill>
                  <a:srgbClr val="222222"/>
                </a:solidFill>
                <a:ea typeface="Times New Roman"/>
                <a:cs typeface="Arial"/>
              </a:rPr>
              <a:t>137,</a:t>
            </a:r>
            <a:r>
              <a:rPr lang="en-AU" sz="2000" dirty="0" smtClean="0">
                <a:ea typeface="Times New Roman"/>
              </a:rPr>
              <a:t> </a:t>
            </a:r>
            <a:r>
              <a:rPr lang="en-AU" sz="2000" dirty="0" smtClean="0">
                <a:solidFill>
                  <a:srgbClr val="222222"/>
                </a:solidFill>
                <a:ea typeface="Times New Roman"/>
                <a:cs typeface="Arial"/>
              </a:rPr>
              <a:t>189</a:t>
            </a:r>
            <a:r>
              <a:rPr lang="en-GB" sz="2000" dirty="0" smtClean="0">
                <a:ea typeface="Times New Roman"/>
                <a:cs typeface="Calibri"/>
              </a:rPr>
              <a:t>–</a:t>
            </a:r>
            <a:r>
              <a:rPr lang="en-AU" sz="2000" dirty="0" smtClean="0">
                <a:solidFill>
                  <a:srgbClr val="222222"/>
                </a:solidFill>
                <a:ea typeface="Times New Roman"/>
                <a:cs typeface="Arial"/>
              </a:rPr>
              <a:t>191</a:t>
            </a:r>
            <a:endParaRPr lang="en-AU" sz="2000" dirty="0" smtClean="0">
              <a:ea typeface="Times New Roman"/>
            </a:endParaRPr>
          </a:p>
          <a:p>
            <a:pPr lvl="1"/>
            <a:r>
              <a:rPr lang="en-GB" sz="2000" i="1" dirty="0" smtClean="0">
                <a:ea typeface="Times New Roman"/>
                <a:cs typeface="Calibri"/>
              </a:rPr>
              <a:t>County Government Act (2012) -</a:t>
            </a:r>
            <a:r>
              <a:rPr lang="en-GB" sz="2000" dirty="0" smtClean="0">
                <a:ea typeface="Times New Roman"/>
                <a:cs typeface="Calibri"/>
              </a:rPr>
              <a:t> Section 91 (c) </a:t>
            </a:r>
            <a:endParaRPr lang="en-AU" sz="2000" i="1" dirty="0" smtClean="0">
              <a:ea typeface="Times New Roman"/>
            </a:endParaRPr>
          </a:p>
          <a:p>
            <a:pPr>
              <a:buNone/>
            </a:pPr>
            <a:endParaRPr lang="en-AU" i="1" dirty="0" smtClean="0">
              <a:latin typeface="Calibri" panose="020F0502020204030204" pitchFamily="34" charset="0"/>
              <a:ea typeface="Times New Roman"/>
            </a:endParaRPr>
          </a:p>
          <a:p>
            <a:pPr>
              <a:buNone/>
            </a:pPr>
            <a:endParaRPr lang="en-AU" i="1" dirty="0" smtClean="0">
              <a:latin typeface="Times New Roman"/>
              <a:ea typeface="Times New Roman"/>
            </a:endParaRP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99890"/>
          </a:xfrm>
        </p:spPr>
        <p:txBody>
          <a:bodyPr/>
          <a:lstStyle/>
          <a:p>
            <a:r>
              <a:rPr lang="en-US" b="1" dirty="0" smtClean="0"/>
              <a:t>Budget Preparation Phases </a:t>
            </a:r>
            <a:endParaRPr lang="en-US" b="1" dirty="0"/>
          </a:p>
        </p:txBody>
      </p:sp>
      <p:sp>
        <p:nvSpPr>
          <p:cNvPr id="3" name="Content Placeholder 2"/>
          <p:cNvSpPr>
            <a:spLocks noGrp="1"/>
          </p:cNvSpPr>
          <p:nvPr>
            <p:ph idx="1"/>
          </p:nvPr>
        </p:nvSpPr>
        <p:spPr>
          <a:xfrm>
            <a:off x="1219200" y="1905000"/>
            <a:ext cx="7315200" cy="4234822"/>
          </a:xfrm>
        </p:spPr>
        <p:txBody>
          <a:bodyPr>
            <a:normAutofit/>
          </a:bodyPr>
          <a:lstStyle/>
          <a:p>
            <a:r>
              <a:rPr lang="en-US" sz="2000" dirty="0" smtClean="0"/>
              <a:t>Planning Phase </a:t>
            </a:r>
          </a:p>
          <a:p>
            <a:r>
              <a:rPr lang="en-US" sz="2000" dirty="0" smtClean="0"/>
              <a:t>Budget Estimates Preparation</a:t>
            </a:r>
          </a:p>
          <a:p>
            <a:r>
              <a:rPr lang="en-US" sz="2000" dirty="0" smtClean="0"/>
              <a:t>Budget Approval </a:t>
            </a:r>
          </a:p>
          <a:p>
            <a:r>
              <a:rPr lang="en-US" sz="2000" dirty="0" smtClean="0"/>
              <a:t>Budget Implementation </a:t>
            </a:r>
          </a:p>
          <a:p>
            <a:r>
              <a:rPr lang="en-US" sz="2000" dirty="0" smtClean="0"/>
              <a:t>Monitoring and Evaluation </a:t>
            </a:r>
            <a:endParaRPr lang="en-US" sz="2000" dirty="0"/>
          </a:p>
        </p:txBody>
      </p:sp>
    </p:spTree>
    <p:extLst>
      <p:ext uri="{BB962C8B-B14F-4D97-AF65-F5344CB8AC3E}">
        <p14:creationId xmlns:p14="http://schemas.microsoft.com/office/powerpoint/2010/main" val="2567582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Budget Formulation</a:t>
            </a:r>
            <a:endParaRPr lang="en-US" dirty="0"/>
          </a:p>
        </p:txBody>
      </p:sp>
      <p:sp>
        <p:nvSpPr>
          <p:cNvPr id="3" name="Content Placeholder 2"/>
          <p:cNvSpPr>
            <a:spLocks noGrp="1"/>
          </p:cNvSpPr>
          <p:nvPr>
            <p:ph idx="1"/>
          </p:nvPr>
        </p:nvSpPr>
        <p:spPr>
          <a:xfrm>
            <a:off x="685801" y="1752600"/>
            <a:ext cx="7848600" cy="4724400"/>
          </a:xfrm>
        </p:spPr>
        <p:txBody>
          <a:bodyPr>
            <a:normAutofit/>
          </a:bodyPr>
          <a:lstStyle/>
          <a:p>
            <a:pPr marL="514350" indent="-514350">
              <a:buAutoNum type="arabicPeriod"/>
            </a:pPr>
            <a:r>
              <a:rPr lang="en-US" sz="2000" b="1" dirty="0" smtClean="0"/>
              <a:t>Planning phase </a:t>
            </a:r>
            <a:r>
              <a:rPr lang="en-US" sz="2000" dirty="0" smtClean="0"/>
              <a:t>–This is where</a:t>
            </a:r>
            <a:r>
              <a:rPr lang="en-US" altLang="en-US" sz="2000" dirty="0" smtClean="0"/>
              <a:t> high-level policy decisions inform the govt. budget decisions.</a:t>
            </a:r>
          </a:p>
          <a:p>
            <a:pPr marL="514350" indent="-514350">
              <a:buFont typeface="Calibri" pitchFamily="34" charset="0"/>
              <a:buChar char="⁻"/>
            </a:pPr>
            <a:r>
              <a:rPr lang="en-US" altLang="en-US" sz="2000" dirty="0" smtClean="0"/>
              <a:t>This stage involves translating broad policy goals into financial targets, given expected conditions in the economy and society</a:t>
            </a:r>
          </a:p>
          <a:p>
            <a:pPr marL="514350" indent="-514350">
              <a:buFont typeface="Calibri" pitchFamily="34" charset="0"/>
              <a:buChar char="⁻"/>
            </a:pPr>
            <a:r>
              <a:rPr lang="en-US" altLang="en-US" sz="2000" dirty="0" smtClean="0"/>
              <a:t>Revenue forecasting is done at this stage to determine how much money is anticipated in the coming periods, leading to the setting of a </a:t>
            </a:r>
            <a:r>
              <a:rPr lang="en-US" altLang="en-US" sz="2000" b="1" dirty="0" smtClean="0"/>
              <a:t>resource envelope </a:t>
            </a:r>
            <a:r>
              <a:rPr lang="en-US" altLang="en-US" sz="2000" dirty="0" smtClean="0"/>
              <a:t>target</a:t>
            </a:r>
          </a:p>
          <a:p>
            <a:pPr marL="514350" indent="-514350">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09600"/>
            <a:ext cx="6589199" cy="823690"/>
          </a:xfrm>
        </p:spPr>
        <p:txBody>
          <a:bodyPr/>
          <a:lstStyle/>
          <a:p>
            <a:r>
              <a:rPr lang="en-US" altLang="en-US" b="1" dirty="0">
                <a:solidFill>
                  <a:prstClr val="black">
                    <a:lumMod val="85000"/>
                    <a:lumOff val="15000"/>
                  </a:prstClr>
                </a:solidFill>
                <a:latin typeface="Calibri" pitchFamily="34" charset="0"/>
              </a:rPr>
              <a:t>Planning</a:t>
            </a:r>
            <a:r>
              <a:rPr lang="en-US" altLang="en-US" b="1" i="1" dirty="0">
                <a:solidFill>
                  <a:prstClr val="black">
                    <a:lumMod val="85000"/>
                    <a:lumOff val="15000"/>
                  </a:prstClr>
                </a:solidFill>
                <a:latin typeface="Calibri" pitchFamily="34" charset="0"/>
              </a:rPr>
              <a:t> Phase Cont..</a:t>
            </a:r>
            <a:endParaRPr lang="en-US" dirty="0"/>
          </a:p>
        </p:txBody>
      </p:sp>
      <p:sp>
        <p:nvSpPr>
          <p:cNvPr id="3" name="Content Placeholder 2"/>
          <p:cNvSpPr>
            <a:spLocks noGrp="1"/>
          </p:cNvSpPr>
          <p:nvPr>
            <p:ph idx="1"/>
          </p:nvPr>
        </p:nvSpPr>
        <p:spPr>
          <a:xfrm>
            <a:off x="457201" y="1752600"/>
            <a:ext cx="8077200" cy="4301836"/>
          </a:xfrm>
        </p:spPr>
        <p:txBody>
          <a:bodyPr>
            <a:normAutofit/>
          </a:bodyPr>
          <a:lstStyle/>
          <a:p>
            <a:pPr lvl="1">
              <a:buNone/>
            </a:pPr>
            <a:r>
              <a:rPr lang="en-US" sz="2400" b="1" dirty="0" smtClean="0"/>
              <a:t>County Government Resource Envelope</a:t>
            </a:r>
          </a:p>
          <a:p>
            <a:pPr lvl="1" algn="just"/>
            <a:r>
              <a:rPr lang="en-US" sz="2000" dirty="0" smtClean="0">
                <a:solidFill>
                  <a:srgbClr val="000000"/>
                </a:solidFill>
                <a:ea typeface="Times New Roman"/>
                <a:cs typeface="Times New Roman"/>
              </a:rPr>
              <a:t>County share of revenue from the National Government</a:t>
            </a:r>
          </a:p>
          <a:p>
            <a:pPr lvl="1" algn="just"/>
            <a:r>
              <a:rPr lang="en-AU" sz="2000" kern="0" dirty="0" smtClean="0">
                <a:solidFill>
                  <a:srgbClr val="000000"/>
                </a:solidFill>
                <a:ea typeface="Times New Roman"/>
              </a:rPr>
              <a:t>County Own Source  Revenue</a:t>
            </a:r>
            <a:endParaRPr lang="en-AU" sz="2000" kern="0" dirty="0" smtClean="0">
              <a:solidFill>
                <a:sysClr val="windowText" lastClr="000000"/>
              </a:solidFill>
              <a:latin typeface="Times New Roman"/>
              <a:ea typeface="Times New Roman"/>
            </a:endParaRPr>
          </a:p>
          <a:p>
            <a:pPr lvl="1" algn="just"/>
            <a:r>
              <a:rPr lang="en-US" sz="2000" dirty="0" smtClean="0">
                <a:solidFill>
                  <a:srgbClr val="000000"/>
                </a:solidFill>
                <a:ea typeface="Times New Roman"/>
              </a:rPr>
              <a:t>Grants from the Equalization Fund</a:t>
            </a:r>
            <a:endParaRPr lang="en-AU" sz="2000" dirty="0" smtClean="0">
              <a:latin typeface="Times New Roman"/>
              <a:ea typeface="Times New Roman"/>
            </a:endParaRPr>
          </a:p>
          <a:p>
            <a:pPr lvl="1" algn="just"/>
            <a:r>
              <a:rPr lang="en-AU" sz="2000" kern="0" dirty="0" smtClean="0">
                <a:solidFill>
                  <a:srgbClr val="000000"/>
                </a:solidFill>
                <a:ea typeface="Times New Roman"/>
              </a:rPr>
              <a:t>Domestic Borrowing</a:t>
            </a:r>
            <a:endParaRPr lang="en-AU" sz="2000" kern="0" dirty="0" smtClean="0">
              <a:solidFill>
                <a:sysClr val="windowText" lastClr="000000"/>
              </a:solidFill>
              <a:latin typeface="Times New Roman"/>
              <a:ea typeface="Times New Roman"/>
            </a:endParaRPr>
          </a:p>
          <a:p>
            <a:pPr lvl="1" algn="just"/>
            <a:r>
              <a:rPr lang="en-US" sz="2000" dirty="0" smtClean="0">
                <a:solidFill>
                  <a:srgbClr val="000000"/>
                </a:solidFill>
                <a:ea typeface="Times New Roman"/>
              </a:rPr>
              <a:t>Conditional and non-conditional grants from the national government </a:t>
            </a:r>
            <a:r>
              <a:rPr lang="en-US" sz="2000" dirty="0" err="1" smtClean="0">
                <a:solidFill>
                  <a:srgbClr val="000000"/>
                </a:solidFill>
                <a:ea typeface="Times New Roman"/>
              </a:rPr>
              <a:t>e.g</a:t>
            </a:r>
            <a:r>
              <a:rPr lang="en-US" sz="2000" dirty="0" smtClean="0">
                <a:solidFill>
                  <a:srgbClr val="000000"/>
                </a:solidFill>
                <a:ea typeface="Times New Roman"/>
              </a:rPr>
              <a:t> KUSUP, KISIP, </a:t>
            </a:r>
            <a:r>
              <a:rPr lang="en-US" sz="2000" dirty="0" err="1" smtClean="0">
                <a:solidFill>
                  <a:srgbClr val="000000"/>
                </a:solidFill>
                <a:ea typeface="Times New Roman"/>
              </a:rPr>
              <a:t>FLLoCA</a:t>
            </a:r>
            <a:endParaRPr lang="en-US" sz="2000" dirty="0" smtClean="0">
              <a:solidFill>
                <a:srgbClr val="000000"/>
              </a:solidFill>
              <a:ea typeface="Times New Roman"/>
            </a:endParaRPr>
          </a:p>
          <a:p>
            <a:pPr lvl="1" algn="just"/>
            <a:r>
              <a:rPr lang="en-US" sz="2000" dirty="0">
                <a:solidFill>
                  <a:srgbClr val="000000"/>
                </a:solidFill>
                <a:ea typeface="Times New Roman"/>
              </a:rPr>
              <a:t>Conditional </a:t>
            </a:r>
            <a:r>
              <a:rPr lang="en-US" sz="2000" dirty="0" smtClean="0">
                <a:solidFill>
                  <a:srgbClr val="000000"/>
                </a:solidFill>
                <a:ea typeface="Times New Roman"/>
              </a:rPr>
              <a:t>and non-conditional grants from </a:t>
            </a:r>
            <a:r>
              <a:rPr lang="en-US" sz="2000" dirty="0">
                <a:solidFill>
                  <a:srgbClr val="000000"/>
                </a:solidFill>
                <a:ea typeface="Times New Roman"/>
              </a:rPr>
              <a:t>the </a:t>
            </a:r>
            <a:r>
              <a:rPr lang="en-US" sz="2000" dirty="0" smtClean="0">
                <a:solidFill>
                  <a:srgbClr val="000000"/>
                </a:solidFill>
                <a:ea typeface="Times New Roman"/>
              </a:rPr>
              <a:t>development partners </a:t>
            </a:r>
            <a:r>
              <a:rPr lang="en-US" sz="2000" dirty="0" err="1" smtClean="0">
                <a:solidFill>
                  <a:srgbClr val="000000"/>
                </a:solidFill>
                <a:ea typeface="Times New Roman"/>
              </a:rPr>
              <a:t>e.g</a:t>
            </a:r>
            <a:r>
              <a:rPr lang="en-US" sz="2000" dirty="0" smtClean="0">
                <a:solidFill>
                  <a:srgbClr val="000000"/>
                </a:solidFill>
                <a:ea typeface="Times New Roman"/>
              </a:rPr>
              <a:t> Nutrition International </a:t>
            </a:r>
          </a:p>
          <a:p>
            <a:pPr lvl="1" algn="just"/>
            <a:r>
              <a:rPr lang="en-AU" sz="2000" dirty="0" smtClean="0">
                <a:solidFill>
                  <a:srgbClr val="000000"/>
                </a:solidFill>
                <a:ea typeface="Times New Roman"/>
              </a:rPr>
              <a:t>Potential external support (grants and loans)</a:t>
            </a:r>
            <a:r>
              <a:rPr lang="en-AU" sz="2000" b="1" dirty="0" smtClean="0">
                <a:solidFill>
                  <a:srgbClr val="000000"/>
                </a:solidFill>
                <a:ea typeface="Times New Roman"/>
              </a:rPr>
              <a:t> </a:t>
            </a:r>
            <a:endParaRPr lang="en-AU" sz="2000" dirty="0" smtClean="0">
              <a:latin typeface="Times New Roman"/>
              <a:ea typeface="Times New Roman"/>
            </a:endParaRPr>
          </a:p>
          <a:p>
            <a:pPr lvl="1"/>
            <a:endParaRPr lang="en-AU" sz="2000" dirty="0" smtClean="0">
              <a:latin typeface="Times New Roman"/>
              <a:ea typeface="Times New Roman"/>
            </a:endParaRPr>
          </a:p>
          <a:p>
            <a:pPr lvl="1">
              <a:buNone/>
            </a:pPr>
            <a:endParaRPr lang="en-AU" kern="0" dirty="0" smtClean="0">
              <a:solidFill>
                <a:sysClr val="windowText" lastClr="000000"/>
              </a:solidFill>
              <a:latin typeface="Times New Roman"/>
              <a:ea typeface="Times New Roman"/>
            </a:endParaRPr>
          </a:p>
          <a:p>
            <a:pPr lvl="1">
              <a:buNone/>
            </a:pPr>
            <a:endParaRPr 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b="1" dirty="0" smtClean="0">
                <a:latin typeface="Calibri" pitchFamily="34" charset="0"/>
              </a:rPr>
              <a:t>Planning</a:t>
            </a:r>
            <a:r>
              <a:rPr lang="en-US" altLang="en-US" b="1" i="1" dirty="0" smtClean="0">
                <a:latin typeface="Calibri" pitchFamily="34" charset="0"/>
              </a:rPr>
              <a:t> Phase Cont..</a:t>
            </a:r>
            <a:endParaRPr lang="en-US" dirty="0"/>
          </a:p>
        </p:txBody>
      </p:sp>
      <p:sp>
        <p:nvSpPr>
          <p:cNvPr id="3" name="Content Placeholder 2"/>
          <p:cNvSpPr>
            <a:spLocks noGrp="1"/>
          </p:cNvSpPr>
          <p:nvPr>
            <p:ph idx="1"/>
          </p:nvPr>
        </p:nvSpPr>
        <p:spPr>
          <a:xfrm>
            <a:off x="228600" y="1295400"/>
            <a:ext cx="8458200" cy="5410200"/>
          </a:xfrm>
        </p:spPr>
        <p:txBody>
          <a:bodyPr>
            <a:normAutofit/>
          </a:bodyPr>
          <a:lstStyle/>
          <a:p>
            <a:pPr lvl="1" algn="just">
              <a:lnSpc>
                <a:spcPct val="150000"/>
              </a:lnSpc>
            </a:pPr>
            <a:r>
              <a:rPr lang="en-US" altLang="en-US" sz="2000" dirty="0" smtClean="0">
                <a:cs typeface="Times New Roman" panose="02020603050405020304" pitchFamily="18" charset="0"/>
              </a:rPr>
              <a:t>Computations are done for planned expenditures</a:t>
            </a:r>
          </a:p>
          <a:p>
            <a:pPr lvl="2" algn="just">
              <a:lnSpc>
                <a:spcPct val="150000"/>
              </a:lnSpc>
            </a:pPr>
            <a:r>
              <a:rPr lang="en-US" altLang="en-US" sz="2000" dirty="0" smtClean="0">
                <a:cs typeface="Times New Roman" panose="02020603050405020304" pitchFamily="18" charset="0"/>
              </a:rPr>
              <a:t>The aim is to generate estimates of the spending needs in different sectors, or spending areas (like functions or programs). </a:t>
            </a:r>
          </a:p>
          <a:p>
            <a:pPr lvl="1" algn="just">
              <a:lnSpc>
                <a:spcPct val="150000"/>
              </a:lnSpc>
            </a:pPr>
            <a:r>
              <a:rPr lang="en-US" altLang="en-US" sz="2000" dirty="0" smtClean="0">
                <a:cs typeface="Times New Roman" panose="02020603050405020304" pitchFamily="18" charset="0"/>
              </a:rPr>
              <a:t>Expenditure estimates (also called ceilings) are used to indicate the maximum amount of funding available to each spending entity (MDA) or for specific objectives in the coming budget</a:t>
            </a:r>
          </a:p>
          <a:p>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b="1" dirty="0" smtClean="0">
                <a:latin typeface="Calibri" pitchFamily="34" charset="0"/>
              </a:rPr>
              <a:t>Planning</a:t>
            </a:r>
            <a:r>
              <a:rPr lang="en-US" altLang="en-US" b="1" i="1" dirty="0" smtClean="0">
                <a:latin typeface="Calibri" pitchFamily="34" charset="0"/>
              </a:rPr>
              <a:t> Phase Cont..</a:t>
            </a:r>
            <a:endParaRPr lang="en-US" dirty="0"/>
          </a:p>
        </p:txBody>
      </p:sp>
      <p:sp>
        <p:nvSpPr>
          <p:cNvPr id="3" name="Content Placeholder 2"/>
          <p:cNvSpPr>
            <a:spLocks noGrp="1"/>
          </p:cNvSpPr>
          <p:nvPr>
            <p:ph idx="1"/>
          </p:nvPr>
        </p:nvSpPr>
        <p:spPr>
          <a:xfrm>
            <a:off x="228600" y="1600200"/>
            <a:ext cx="8915400" cy="5029200"/>
          </a:xfrm>
        </p:spPr>
        <p:txBody>
          <a:bodyPr>
            <a:normAutofit/>
          </a:bodyPr>
          <a:lstStyle/>
          <a:p>
            <a:r>
              <a:rPr lang="en-US" sz="2000" dirty="0" smtClean="0"/>
              <a:t>This phase involves preparation of </a:t>
            </a:r>
          </a:p>
          <a:p>
            <a:pPr lvl="1">
              <a:buFont typeface="Calibri" pitchFamily="34" charset="0"/>
              <a:buChar char="‾"/>
            </a:pPr>
            <a:r>
              <a:rPr lang="en-US" sz="2000" dirty="0" smtClean="0"/>
              <a:t>The County Integrated Development Plan and the Annual Development Plan</a:t>
            </a:r>
          </a:p>
          <a:p>
            <a:pPr lvl="1">
              <a:buFont typeface="Calibri" pitchFamily="34" charset="0"/>
              <a:buChar char="‾"/>
            </a:pPr>
            <a:r>
              <a:rPr lang="en-US" sz="2000" dirty="0" smtClean="0"/>
              <a:t>The County Budget and Review Outlook Paper</a:t>
            </a:r>
          </a:p>
          <a:p>
            <a:pPr lvl="1">
              <a:buFont typeface="Calibri" pitchFamily="34" charset="0"/>
              <a:buChar char="‾"/>
            </a:pPr>
            <a:r>
              <a:rPr lang="en-US" sz="2000" dirty="0" smtClean="0"/>
              <a:t>The County Fiscal Strategy Paper</a:t>
            </a:r>
          </a:p>
          <a:p>
            <a:pPr lvl="1">
              <a:buNone/>
            </a:pPr>
            <a:endParaRPr lang="en-US" sz="2000" dirty="0" smtClean="0"/>
          </a:p>
          <a:p>
            <a:pPr lvl="0">
              <a:spcAft>
                <a:spcPts val="0"/>
              </a:spcAft>
            </a:pPr>
            <a:r>
              <a:rPr lang="en-US" sz="2000" dirty="0" smtClean="0">
                <a:ea typeface="Gulim"/>
                <a:cs typeface="Arial"/>
              </a:rPr>
              <a:t>County Macro Working Group Establishes county resource envelope and expenditure ceilings.</a:t>
            </a:r>
            <a:endParaRPr lang="en-AU" sz="2000" dirty="0" smtClean="0">
              <a:ea typeface="Times New Roman"/>
            </a:endParaRPr>
          </a:p>
          <a:p>
            <a:pPr lvl="0">
              <a:spcAft>
                <a:spcPts val="0"/>
              </a:spcAft>
            </a:pPr>
            <a:endParaRPr lang="en-US" sz="2000" dirty="0" smtClean="0">
              <a:solidFill>
                <a:srgbClr val="383838"/>
              </a:solidFill>
              <a:ea typeface="Gulim"/>
              <a:cs typeface="Arial"/>
            </a:endParaRPr>
          </a:p>
          <a:p>
            <a:pPr lvl="0">
              <a:spcAft>
                <a:spcPts val="0"/>
              </a:spcAft>
            </a:pPr>
            <a:r>
              <a:rPr lang="en-US" sz="2000" dirty="0" smtClean="0">
                <a:solidFill>
                  <a:srgbClr val="383838"/>
                </a:solidFill>
                <a:ea typeface="Gulim"/>
                <a:cs typeface="Arial"/>
              </a:rPr>
              <a:t>County Sector Working Groups are charged with the responsibility of formulating sector budgets.</a:t>
            </a:r>
            <a:endParaRPr lang="en-AU" sz="2000" dirty="0" smtClean="0">
              <a:ea typeface="Times New Roman"/>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066800"/>
            <a:ext cx="7772400" cy="5059363"/>
          </a:xfrm>
        </p:spPr>
        <p:txBody>
          <a:bodyPr>
            <a:normAutofit/>
          </a:bodyPr>
          <a:lstStyle/>
          <a:p>
            <a:pPr>
              <a:spcBef>
                <a:spcPts val="0"/>
              </a:spcBef>
              <a:defRPr/>
            </a:pPr>
            <a:r>
              <a:rPr lang="en-AU" sz="2000" b="1" kern="0" dirty="0" smtClean="0">
                <a:solidFill>
                  <a:sysClr val="windowText" lastClr="000000"/>
                </a:solidFill>
                <a:ea typeface="Times New Roman"/>
              </a:rPr>
              <a:t>Stakeholders consulted in the budget Process:</a:t>
            </a:r>
          </a:p>
          <a:p>
            <a:pPr lvl="0">
              <a:spcBef>
                <a:spcPts val="0"/>
              </a:spcBef>
              <a:defRPr/>
            </a:pPr>
            <a:endParaRPr lang="en-AU" sz="2000" b="1" kern="0" dirty="0" smtClean="0">
              <a:solidFill>
                <a:sysClr val="windowText" lastClr="000000"/>
              </a:solidFill>
              <a:ea typeface="Times New Roman"/>
            </a:endParaRPr>
          </a:p>
          <a:p>
            <a:pPr lvl="1">
              <a:spcBef>
                <a:spcPts val="0"/>
              </a:spcBef>
              <a:buFont typeface="Wingdings" panose="05000000000000000000" pitchFamily="2" charset="2"/>
              <a:buChar char="§"/>
              <a:defRPr/>
            </a:pPr>
            <a:r>
              <a:rPr lang="en-AU" sz="2000" kern="0" dirty="0" smtClean="0">
                <a:solidFill>
                  <a:sysClr val="windowText" lastClr="000000"/>
                </a:solidFill>
                <a:ea typeface="Times New Roman"/>
              </a:rPr>
              <a:t>Citizens</a:t>
            </a:r>
          </a:p>
          <a:p>
            <a:pPr lvl="1">
              <a:spcBef>
                <a:spcPts val="0"/>
              </a:spcBef>
              <a:buFont typeface="Wingdings" panose="05000000000000000000" pitchFamily="2" charset="2"/>
              <a:buChar char="§"/>
              <a:defRPr/>
            </a:pPr>
            <a:r>
              <a:rPr lang="en-AU" sz="2000" kern="0" dirty="0" smtClean="0">
                <a:solidFill>
                  <a:sysClr val="windowText" lastClr="000000"/>
                </a:solidFill>
                <a:ea typeface="Times New Roman"/>
              </a:rPr>
              <a:t>County Budget and Economic Forum (CBEF)</a:t>
            </a:r>
          </a:p>
          <a:p>
            <a:pPr lvl="1">
              <a:spcBef>
                <a:spcPts val="0"/>
              </a:spcBef>
              <a:buFont typeface="Wingdings" panose="05000000000000000000" pitchFamily="2" charset="2"/>
              <a:buChar char="§"/>
              <a:defRPr/>
            </a:pPr>
            <a:r>
              <a:rPr lang="en-AU" sz="2000" kern="0" dirty="0" smtClean="0">
                <a:solidFill>
                  <a:sysClr val="windowText" lastClr="000000"/>
                </a:solidFill>
                <a:ea typeface="Times New Roman"/>
              </a:rPr>
              <a:t>County Executive Committee (CEC)</a:t>
            </a:r>
          </a:p>
          <a:p>
            <a:pPr lvl="1">
              <a:spcBef>
                <a:spcPts val="0"/>
              </a:spcBef>
              <a:buFont typeface="Wingdings" panose="05000000000000000000" pitchFamily="2" charset="2"/>
              <a:buChar char="§"/>
              <a:defRPr/>
            </a:pPr>
            <a:r>
              <a:rPr lang="en-AU" sz="2000" kern="0" dirty="0" smtClean="0">
                <a:solidFill>
                  <a:sysClr val="windowText" lastClr="000000"/>
                </a:solidFill>
                <a:ea typeface="Times New Roman"/>
              </a:rPr>
              <a:t>County Assembly </a:t>
            </a:r>
            <a:endParaRPr lang="en-US" sz="2000" dirty="0"/>
          </a:p>
          <a:p>
            <a:pPr lvl="1">
              <a:spcBef>
                <a:spcPts val="0"/>
              </a:spcBef>
              <a:buFont typeface="Wingdings" panose="05000000000000000000" pitchFamily="2" charset="2"/>
              <a:buChar char="§"/>
              <a:defRPr/>
            </a:pPr>
            <a:r>
              <a:rPr lang="en-US" sz="2000" kern="0" dirty="0" smtClean="0">
                <a:solidFill>
                  <a:sysClr val="windowText" lastClr="000000"/>
                </a:solidFill>
                <a:ea typeface="Times New Roman"/>
              </a:rPr>
              <a:t>Controller of Budget (COB)</a:t>
            </a:r>
          </a:p>
          <a:p>
            <a:pPr lvl="1">
              <a:spcBef>
                <a:spcPts val="0"/>
              </a:spcBef>
              <a:buFont typeface="Wingdings" panose="05000000000000000000" pitchFamily="2" charset="2"/>
              <a:buChar char="§"/>
              <a:defRPr/>
            </a:pPr>
            <a:r>
              <a:rPr lang="en-US" sz="2000" kern="0" dirty="0" smtClean="0">
                <a:solidFill>
                  <a:sysClr val="windowText" lastClr="000000"/>
                </a:solidFill>
                <a:ea typeface="Times New Roman"/>
              </a:rPr>
              <a:t>Commission on Revenue Allocation (CRA)  </a:t>
            </a:r>
            <a:endParaRPr lang="en-AU" sz="2000" kern="0" dirty="0" smtClean="0">
              <a:solidFill>
                <a:sysClr val="windowText" lastClr="000000"/>
              </a:solidFill>
              <a:ea typeface="Times New Roman"/>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b="1" dirty="0" smtClean="0">
                <a:latin typeface="Calibri" pitchFamily="34" charset="0"/>
              </a:rPr>
              <a:t>2. </a:t>
            </a:r>
            <a:r>
              <a:rPr lang="en-US" altLang="en-US" b="1" i="1" dirty="0" smtClean="0">
                <a:latin typeface="Calibri" pitchFamily="34" charset="0"/>
              </a:rPr>
              <a:t>Budget Preparation Phase</a:t>
            </a:r>
            <a:endParaRPr lang="en-US" dirty="0"/>
          </a:p>
        </p:txBody>
      </p:sp>
      <p:sp>
        <p:nvSpPr>
          <p:cNvPr id="3" name="Content Placeholder 2"/>
          <p:cNvSpPr>
            <a:spLocks noGrp="1"/>
          </p:cNvSpPr>
          <p:nvPr>
            <p:ph idx="1"/>
          </p:nvPr>
        </p:nvSpPr>
        <p:spPr>
          <a:xfrm>
            <a:off x="152400" y="1371600"/>
            <a:ext cx="8839200" cy="5334000"/>
          </a:xfrm>
        </p:spPr>
        <p:txBody>
          <a:bodyPr>
            <a:normAutofit/>
          </a:bodyPr>
          <a:lstStyle/>
          <a:p>
            <a:pPr algn="just"/>
            <a:r>
              <a:rPr lang="en-US" altLang="en-US" sz="2000" dirty="0" smtClean="0">
                <a:latin typeface="Calibri" pitchFamily="34" charset="0"/>
              </a:rPr>
              <a:t>This involves the preparation of the CG budget estimates to be submitted to the County Assembly (CA). </a:t>
            </a:r>
          </a:p>
          <a:p>
            <a:pPr algn="just"/>
            <a:r>
              <a:rPr lang="en-US" altLang="en-US" sz="2000" dirty="0" smtClean="0">
                <a:latin typeface="Calibri" pitchFamily="34" charset="0"/>
              </a:rPr>
              <a:t>The Medium Term Expenditure Framework (MTEF) guides budget preparation process.</a:t>
            </a:r>
          </a:p>
          <a:p>
            <a:pPr algn="just"/>
            <a:r>
              <a:rPr lang="en-US" altLang="en-US" sz="2000" dirty="0" smtClean="0">
                <a:latin typeface="Calibri" pitchFamily="34" charset="0"/>
              </a:rPr>
              <a:t>The budget is prepared using the program based budget (PBB) format. </a:t>
            </a:r>
          </a:p>
          <a:p>
            <a:pPr algn="just"/>
            <a:r>
              <a:rPr lang="en-US" altLang="en-US" sz="2000" dirty="0" smtClean="0">
                <a:latin typeface="Calibri" pitchFamily="34" charset="0"/>
              </a:rPr>
              <a:t>The </a:t>
            </a:r>
            <a:r>
              <a:rPr lang="en-US" altLang="en-US" sz="2000" dirty="0">
                <a:latin typeface="Calibri" pitchFamily="34" charset="0"/>
              </a:rPr>
              <a:t>County </a:t>
            </a:r>
            <a:r>
              <a:rPr lang="en-US" altLang="en-US" sz="2000" dirty="0" smtClean="0">
                <a:latin typeface="Calibri" pitchFamily="34" charset="0"/>
              </a:rPr>
              <a:t>Treasury plays </a:t>
            </a:r>
            <a:r>
              <a:rPr lang="en-US" altLang="en-US" sz="2000" dirty="0">
                <a:latin typeface="Calibri" pitchFamily="34" charset="0"/>
              </a:rPr>
              <a:t>a central role in coordinating </a:t>
            </a:r>
            <a:r>
              <a:rPr lang="en-US" altLang="en-US" sz="2000" dirty="0" smtClean="0">
                <a:latin typeface="Calibri" pitchFamily="34" charset="0"/>
              </a:rPr>
              <a:t>compilation of the detailed expenditure plans for each county entity.</a:t>
            </a:r>
          </a:p>
          <a:p>
            <a:pPr algn="just"/>
            <a:r>
              <a:rPr lang="en-US" altLang="en-US" sz="2000" dirty="0" smtClean="0">
                <a:latin typeface="Calibri" pitchFamily="34" charset="0"/>
              </a:rPr>
              <a:t>The County Treasury produces detailed projections of available resources while on the other hand it works with County sectors/entities to assess their expenditure requests.</a:t>
            </a:r>
          </a:p>
          <a:p>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4420</TotalTime>
  <Words>708</Words>
  <Application>Microsoft Office PowerPoint</Application>
  <PresentationFormat>On-screen Show (4:3)</PresentationFormat>
  <Paragraphs>92</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Century Gothic</vt:lpstr>
      <vt:lpstr>Gulim</vt:lpstr>
      <vt:lpstr>Gulim</vt:lpstr>
      <vt:lpstr>Times New Roman</vt:lpstr>
      <vt:lpstr>Wingdings</vt:lpstr>
      <vt:lpstr>Wingdings 3</vt:lpstr>
      <vt:lpstr>Wisp</vt:lpstr>
      <vt:lpstr>THE BUDGET PROCESS </vt:lpstr>
      <vt:lpstr>INTRODUCTION</vt:lpstr>
      <vt:lpstr>Budget Preparation Phases </vt:lpstr>
      <vt:lpstr>The Budget Formulation</vt:lpstr>
      <vt:lpstr>Planning Phase Cont..</vt:lpstr>
      <vt:lpstr>Planning Phase Cont..</vt:lpstr>
      <vt:lpstr>Planning Phase Cont..</vt:lpstr>
      <vt:lpstr>PowerPoint Presentation</vt:lpstr>
      <vt:lpstr>2. Budget Preparation Phase</vt:lpstr>
      <vt:lpstr>3. Budget Approval Phase</vt:lpstr>
      <vt:lpstr>4. Budget Implementation </vt:lpstr>
      <vt:lpstr>Budget Evaluation </vt:lpstr>
      <vt:lpstr>PowerPoint Presentation</vt:lpstr>
      <vt:lpstr>Budget Calendar—Key Dates</vt:lpstr>
      <vt:lpstr>THANK YOU</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Reer Global</cp:lastModifiedBy>
  <cp:revision>71</cp:revision>
  <dcterms:created xsi:type="dcterms:W3CDTF">2015-03-26T07:02:11Z</dcterms:created>
  <dcterms:modified xsi:type="dcterms:W3CDTF">2024-02-22T01:25:04Z</dcterms:modified>
</cp:coreProperties>
</file>